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76" r:id="rId3"/>
    <p:sldId id="277" r:id="rId4"/>
    <p:sldId id="278" r:id="rId5"/>
    <p:sldId id="281" r:id="rId6"/>
    <p:sldId id="296" r:id="rId7"/>
    <p:sldId id="279" r:id="rId8"/>
    <p:sldId id="282" r:id="rId9"/>
    <p:sldId id="283" r:id="rId10"/>
    <p:sldId id="284" r:id="rId11"/>
    <p:sldId id="285" r:id="rId12"/>
    <p:sldId id="287" r:id="rId13"/>
    <p:sldId id="286" r:id="rId14"/>
    <p:sldId id="288" r:id="rId15"/>
    <p:sldId id="300" r:id="rId16"/>
    <p:sldId id="289" r:id="rId17"/>
    <p:sldId id="295" r:id="rId18"/>
    <p:sldId id="297" r:id="rId19"/>
    <p:sldId id="298" r:id="rId20"/>
    <p:sldId id="299" r:id="rId21"/>
    <p:sldId id="301" r:id="rId22"/>
    <p:sldId id="302" r:id="rId23"/>
    <p:sldId id="290" r:id="rId24"/>
    <p:sldId id="303" r:id="rId25"/>
    <p:sldId id="291" r:id="rId26"/>
    <p:sldId id="292" r:id="rId27"/>
    <p:sldId id="293" r:id="rId28"/>
    <p:sldId id="294" r:id="rId29"/>
    <p:sldId id="304" r:id="rId30"/>
    <p:sldId id="275" r:id="rId31"/>
    <p:sldId id="26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Quinn" initials="SQ"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57"/>
    <p:restoredTop sz="77875"/>
  </p:normalViewPr>
  <p:slideViewPr>
    <p:cSldViewPr snapToGrid="0" snapToObjects="1">
      <p:cViewPr>
        <p:scale>
          <a:sx n="75" d="100"/>
          <a:sy n="75" d="100"/>
        </p:scale>
        <p:origin x="-176"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DCB19-D9D4-924A-B86C-6BD99E8FF0CC}"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F3DF1-AE44-3246-9A38-D824A9ADABF3}" type="slidenum">
              <a:rPr lang="en-US" smtClean="0"/>
              <a:t>‹#›</a:t>
            </a:fld>
            <a:endParaRPr lang="en-US"/>
          </a:p>
        </p:txBody>
      </p:sp>
    </p:spTree>
    <p:extLst>
      <p:ext uri="{BB962C8B-B14F-4D97-AF65-F5344CB8AC3E}">
        <p14:creationId xmlns:p14="http://schemas.microsoft.com/office/powerpoint/2010/main" val="6479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area contained by both circles is the joint entropy </a:t>
            </a:r>
            <a:r>
              <a:rPr lang="en-US" sz="1200" b="0" i="0" kern="1200" dirty="0" err="1" smtClean="0">
                <a:solidFill>
                  <a:schemeClr val="tx1"/>
                </a:solidFill>
                <a:effectLst/>
                <a:latin typeface="+mn-lt"/>
                <a:ea typeface="+mn-ea"/>
                <a:cs typeface="+mn-cs"/>
              </a:rPr>
              <a:t>Η</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circle on the left (red and violet) is the individual entropy </a:t>
            </a:r>
            <a:r>
              <a:rPr lang="en-US" sz="1200" b="0" i="0" kern="1200" dirty="0" err="1" smtClean="0">
                <a:solidFill>
                  <a:schemeClr val="tx1"/>
                </a:solidFill>
                <a:effectLst/>
                <a:latin typeface="+mn-lt"/>
                <a:ea typeface="+mn-ea"/>
                <a:cs typeface="+mn-cs"/>
              </a:rPr>
              <a:t>Η</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with the red being the conditional entropy </a:t>
            </a:r>
            <a:r>
              <a:rPr lang="en-US" sz="1200" b="0" i="0" kern="1200" dirty="0" err="1" smtClean="0">
                <a:solidFill>
                  <a:schemeClr val="tx1"/>
                </a:solidFill>
                <a:effectLst/>
                <a:latin typeface="+mn-lt"/>
                <a:ea typeface="+mn-ea"/>
                <a:cs typeface="+mn-cs"/>
              </a:rPr>
              <a:t>Η</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circle on the right (blue and violet) is </a:t>
            </a:r>
            <a:r>
              <a:rPr lang="en-US" sz="1200" b="0" i="0" kern="1200" dirty="0" err="1" smtClean="0">
                <a:solidFill>
                  <a:schemeClr val="tx1"/>
                </a:solidFill>
                <a:effectLst/>
                <a:latin typeface="+mn-lt"/>
                <a:ea typeface="+mn-ea"/>
                <a:cs typeface="+mn-cs"/>
              </a:rPr>
              <a:t>Η</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 with the blue being </a:t>
            </a:r>
            <a:r>
              <a:rPr lang="en-US" sz="1200" b="0" i="0" kern="1200" dirty="0" err="1" smtClean="0">
                <a:solidFill>
                  <a:schemeClr val="tx1"/>
                </a:solidFill>
                <a:effectLst/>
                <a:latin typeface="+mn-lt"/>
                <a:ea typeface="+mn-ea"/>
                <a:cs typeface="+mn-cs"/>
              </a:rPr>
              <a:t>Η</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The violet is the mutual information </a:t>
            </a:r>
            <a:r>
              <a:rPr lang="en-US" sz="1200" b="0" i="1" kern="1200" dirty="0"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15</a:t>
            </a:fld>
            <a:endParaRPr lang="en-US"/>
          </a:p>
        </p:txBody>
      </p:sp>
    </p:spTree>
    <p:extLst>
      <p:ext uri="{BB962C8B-B14F-4D97-AF65-F5344CB8AC3E}">
        <p14:creationId xmlns:p14="http://schemas.microsoft.com/office/powerpoint/2010/main" val="45122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clear from panels 4, 5 and 6 that the first hidden layer (of width 12) remains in the upper right corner, without lose of information on either X or Y .</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28</a:t>
            </a:fld>
            <a:endParaRPr lang="en-US"/>
          </a:p>
        </p:txBody>
      </p:sp>
    </p:spTree>
    <p:extLst>
      <p:ext uri="{BB962C8B-B14F-4D97-AF65-F5344CB8AC3E}">
        <p14:creationId xmlns:p14="http://schemas.microsoft.com/office/powerpoint/2010/main" val="40908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plane coordinates: IX = I(X; T) and IY = I(T; Y ). The Information Bottleneck bound characterizes the optimal representations, which maximally compress the input X, for a given mutual information on the desired output Y . After training, the network receives an input X, and successively processes it through the layers, which form a Markov chain, to the predicted output Yˆ . I(Y ; Yˆ )/I(X; Y ) quantifies how much of the relevant information is captured by the network.</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18</a:t>
            </a:fld>
            <a:endParaRPr lang="en-US"/>
          </a:p>
        </p:txBody>
      </p:sp>
    </p:spTree>
    <p:extLst>
      <p:ext uri="{BB962C8B-B14F-4D97-AF65-F5344CB8AC3E}">
        <p14:creationId xmlns:p14="http://schemas.microsoft.com/office/powerpoint/2010/main" val="156739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applied to the Markov chain of a K-layers DNN, with </a:t>
            </a:r>
            <a:r>
              <a:rPr lang="en-US" dirty="0" err="1" smtClean="0"/>
              <a:t>Ti</a:t>
            </a:r>
            <a:r>
              <a:rPr lang="en-US" dirty="0" smtClean="0"/>
              <a:t> denoting the </a:t>
            </a:r>
            <a:r>
              <a:rPr lang="en-US" dirty="0" err="1" smtClean="0"/>
              <a:t>i</a:t>
            </a:r>
            <a:r>
              <a:rPr lang="en-US" dirty="0" smtClean="0"/>
              <a:t> </a:t>
            </a:r>
            <a:r>
              <a:rPr lang="en-US" dirty="0" err="1" smtClean="0"/>
              <a:t>th</a:t>
            </a:r>
            <a:r>
              <a:rPr lang="en-US" dirty="0" smtClean="0"/>
              <a:t> hidden layer as a single multivariate variable,</a:t>
            </a:r>
            <a:r>
              <a:rPr lang="en-US" baseline="0" dirty="0" smtClean="0"/>
              <a:t> </a:t>
            </a:r>
            <a:r>
              <a:rPr lang="en-US" dirty="0" smtClean="0"/>
              <a:t>the layers are mapped to K monotonic connected points in the plane - henceforth a unique information path - which satisfies the following DPI chains: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20</a:t>
            </a:fld>
            <a:endParaRPr lang="en-US"/>
          </a:p>
        </p:txBody>
      </p:sp>
    </p:spTree>
    <p:extLst>
      <p:ext uri="{BB962C8B-B14F-4D97-AF65-F5344CB8AC3E}">
        <p14:creationId xmlns:p14="http://schemas.microsoft.com/office/powerpoint/2010/main" val="1195540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initial [random] weights</a:t>
            </a:r>
          </a:p>
          <a:p>
            <a:r>
              <a:rPr lang="en-US" dirty="0" smtClean="0"/>
              <a:t>Middle:</a:t>
            </a:r>
            <a:r>
              <a:rPr lang="en-US" baseline="0" dirty="0" smtClean="0"/>
              <a:t> 400 epochs</a:t>
            </a:r>
          </a:p>
          <a:p>
            <a:r>
              <a:rPr lang="en-US" baseline="0" dirty="0" smtClean="0"/>
              <a:t>Right: 9000 epochs</a:t>
            </a:r>
            <a:endParaRPr lang="en-US" dirty="0" smtClean="0"/>
          </a:p>
          <a:p>
            <a:endParaRPr lang="en-US" dirty="0" smtClean="0"/>
          </a:p>
          <a:p>
            <a:r>
              <a:rPr lang="en-US" dirty="0" smtClean="0"/>
              <a:t>As can be seen, at the beginning of the optimization the deeper layers of the randomly-initialize network fail to preserve the relevant information, and there is a sharp decrease in IY along the path. During the SGD optimization the layers first increase IY , and later significantly decrease IX, thus compressing the representation. Another striking observation is that the layers of the different randomized networks seem to follow very similar paths during the optimization and eventually converge to nearby points in the information plane. </a:t>
            </a:r>
          </a:p>
          <a:p>
            <a:endParaRPr lang="en-US" dirty="0" smtClean="0"/>
          </a:p>
          <a:p>
            <a:r>
              <a:rPr lang="en-US" dirty="0" smtClean="0"/>
              <a:t>Two phases:</a:t>
            </a:r>
          </a:p>
          <a:p>
            <a:r>
              <a:rPr lang="en-US" dirty="0" smtClean="0"/>
              <a:t> - layers increase information on labels while preserving</a:t>
            </a:r>
            <a:r>
              <a:rPr lang="en-US" baseline="0" dirty="0" smtClean="0"/>
              <a:t> DPI order (lower layers have higher information)</a:t>
            </a:r>
          </a:p>
          <a:p>
            <a:r>
              <a:rPr lang="en-US" baseline="0" dirty="0" smtClean="0"/>
              <a:t> - much longer phase: information on input in layers decreases as they lose irrelevant info until convergence -&gt; representation compression</a:t>
            </a:r>
          </a:p>
          <a:p>
            <a:endParaRPr lang="en-US" baseline="0" dirty="0" smtClean="0"/>
          </a:p>
          <a:p>
            <a:r>
              <a:rPr lang="en-US" baseline="0" dirty="0" smtClean="0"/>
              <a:t>First phase is not surprising given usual cross-entropy loss function, but second is—no explicit regularization was imposed. </a:t>
            </a:r>
            <a:r>
              <a:rPr lang="mr-IN" baseline="0" dirty="0" smtClean="0"/>
              <a:t>–</a:t>
            </a:r>
            <a:r>
              <a:rPr lang="en-US" baseline="0" dirty="0" smtClean="0"/>
              <a:t> GENERAL PROPERTY of SGD on deep nets </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21</a:t>
            </a:fld>
            <a:endParaRPr lang="en-US"/>
          </a:p>
        </p:txBody>
      </p:sp>
    </p:spTree>
    <p:extLst>
      <p:ext uri="{BB962C8B-B14F-4D97-AF65-F5344CB8AC3E}">
        <p14:creationId xmlns:p14="http://schemas.microsoft.com/office/powerpoint/2010/main" val="652804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a:t>
            </a:r>
            <a:r>
              <a:rPr lang="en-US" baseline="0" dirty="0" smtClean="0"/>
              <a:t> only 5% of data used in training</a:t>
            </a:r>
          </a:p>
          <a:p>
            <a:r>
              <a:rPr lang="en-US" baseline="0" dirty="0" smtClean="0"/>
              <a:t>Middle: 45% of data used in training</a:t>
            </a:r>
          </a:p>
          <a:p>
            <a:r>
              <a:rPr lang="en-US" baseline="0" dirty="0" smtClean="0"/>
              <a:t>Right: 85% used in training</a:t>
            </a:r>
          </a:p>
          <a:p>
            <a:endParaRPr lang="en-US" baseline="0" dirty="0" smtClean="0"/>
          </a:p>
          <a:p>
            <a:r>
              <a:rPr lang="en-US" baseline="0" dirty="0" smtClean="0"/>
              <a:t>Amount of data affects how quickly transition from 1</a:t>
            </a:r>
            <a:r>
              <a:rPr lang="en-US" baseline="30000" dirty="0" smtClean="0"/>
              <a:t>st</a:t>
            </a:r>
            <a:r>
              <a:rPr lang="en-US" baseline="0" dirty="0" smtClean="0"/>
              <a:t> to 2</a:t>
            </a:r>
            <a:r>
              <a:rPr lang="en-US" baseline="30000" dirty="0" smtClean="0"/>
              <a:t>nd</a:t>
            </a:r>
            <a:r>
              <a:rPr lang="en-US" baseline="0" dirty="0" smtClean="0"/>
              <a:t> phase is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22</a:t>
            </a:fld>
            <a:endParaRPr lang="en-US"/>
          </a:p>
        </p:txBody>
      </p:sp>
    </p:spTree>
    <p:extLst>
      <p:ext uri="{BB962C8B-B14F-4D97-AF65-F5344CB8AC3E}">
        <p14:creationId xmlns:p14="http://schemas.microsoft.com/office/powerpoint/2010/main" val="785947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grey line (∼ 350 epochs) marks the transition between the first phase, with large gradient means and small variance (drift, high gradient SNR), and the second phase, with large fluctuations and small means (diffusion, low SNR). Note that the gradients log (SNR) (the log differences between the mean and the STD lines) approach a constant for all the layers, reflecting the convergence of the network to a configuration with constant flow of relevant information through the layers!</a:t>
            </a:r>
          </a:p>
          <a:p>
            <a:endParaRPr lang="en-US" dirty="0" smtClean="0"/>
          </a:p>
          <a:p>
            <a:r>
              <a:rPr lang="en-US" dirty="0" smtClean="0"/>
              <a:t>First phase: quickly converge to a representation that maps X to Y as well as possible</a:t>
            </a:r>
          </a:p>
          <a:p>
            <a:r>
              <a:rPr lang="en-US" dirty="0" smtClean="0"/>
              <a:t>Second phase: slowly refine mapping to throw away irrelevant representations</a:t>
            </a:r>
            <a:r>
              <a:rPr lang="en-US" baseline="0" dirty="0" smtClean="0"/>
              <a:t> of X</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23</a:t>
            </a:fld>
            <a:endParaRPr lang="en-US"/>
          </a:p>
        </p:txBody>
      </p:sp>
    </p:spTree>
    <p:extLst>
      <p:ext uri="{BB962C8B-B14F-4D97-AF65-F5344CB8AC3E}">
        <p14:creationId xmlns:p14="http://schemas.microsoft.com/office/powerpoint/2010/main" val="924135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this, compare the color of the paths at the first panels of Figure 5 (with 1 and 2 hidden layers), with the colors in the last panels (with 5 and 6 hidden layers). Whereas with 1 hidden layer the network was unable to achieve good IY values even after 104 epochs, with 6 hidden layers it reached the full relevant information at the output layer within 400 epochs.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25</a:t>
            </a:fld>
            <a:endParaRPr lang="en-US"/>
          </a:p>
        </p:txBody>
      </p:sp>
    </p:spTree>
    <p:extLst>
      <p:ext uri="{BB962C8B-B14F-4D97-AF65-F5344CB8AC3E}">
        <p14:creationId xmlns:p14="http://schemas.microsoft.com/office/powerpoint/2010/main" val="2095486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be seen by comparing the time to good generalization with 4 and 5 hidden layers. The yellow at the top indicates a much slower convergence with 4 layers than with 5 or 6 layers, where they reach the end points with half the number of epochs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26</a:t>
            </a:fld>
            <a:endParaRPr lang="en-US"/>
          </a:p>
        </p:txBody>
      </p:sp>
    </p:spTree>
    <p:extLst>
      <p:ext uri="{BB962C8B-B14F-4D97-AF65-F5344CB8AC3E}">
        <p14:creationId xmlns:p14="http://schemas.microsoft.com/office/powerpoint/2010/main" val="21716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Whereas in the drift phase the lower layers move first (due to DPI), in the diffusion phase the top layers compress first and ”pull” the lower layers after them. Adding more layers seems to add intermediate representations which accelerates the compression</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27</a:t>
            </a:fld>
            <a:endParaRPr lang="en-US"/>
          </a:p>
        </p:txBody>
      </p:sp>
    </p:spTree>
    <p:extLst>
      <p:ext uri="{BB962C8B-B14F-4D97-AF65-F5344CB8AC3E}">
        <p14:creationId xmlns:p14="http://schemas.microsoft.com/office/powerpoint/2010/main" val="450751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10/31/17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10/31/17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10/31/17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10/31/17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10/31/17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10/31/17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10/31/17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10/31/17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10/31/17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10/31/17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10/31/17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10/31/17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heneuralperspective.com/2017/03/24/opening-the-black-box-of-deep-neural-networks-via-information/" TargetMode="External"/><Relationship Id="rId4" Type="http://schemas.openxmlformats.org/officeDocument/2006/relationships/hyperlink" Target="https://www.youtube.com/watch?v=RKvS958AqGY" TargetMode="External"/><Relationship Id="rId1" Type="http://schemas.openxmlformats.org/officeDocument/2006/relationships/slideLayout" Target="../slideLayouts/slideLayout2.xml"/><Relationship Id="rId2" Type="http://schemas.openxmlformats.org/officeDocument/2006/relationships/hyperlink" Target="https://arxiv.org/pdf/1703.00810.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Information Theory</a:t>
            </a:r>
            <a:endParaRPr lang="en-US" dirty="0"/>
          </a:p>
        </p:txBody>
      </p:sp>
      <p:sp>
        <p:nvSpPr>
          <p:cNvPr id="3" name="Subtitle 2"/>
          <p:cNvSpPr>
            <a:spLocks noGrp="1"/>
          </p:cNvSpPr>
          <p:nvPr>
            <p:ph type="subTitle" idx="1"/>
          </p:nvPr>
        </p:nvSpPr>
        <p:spPr/>
        <p:txBody>
          <a:bodyPr/>
          <a:lstStyle/>
          <a:p>
            <a:r>
              <a:rPr lang="en-US" dirty="0"/>
              <a:t>CSCI 4360/6360 Data Science </a:t>
            </a:r>
            <a:r>
              <a:rPr lang="en-US" dirty="0" smtClean="0"/>
              <a:t>II</a:t>
            </a:r>
            <a:endParaRPr lang="en-US" dirty="0"/>
          </a:p>
        </p:txBody>
      </p:sp>
    </p:spTree>
    <p:extLst>
      <p:ext uri="{BB962C8B-B14F-4D97-AF65-F5344CB8AC3E}">
        <p14:creationId xmlns:p14="http://schemas.microsoft.com/office/powerpoint/2010/main" val="670017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p>
        </p:txBody>
      </p:sp>
      <p:sp>
        <p:nvSpPr>
          <p:cNvPr id="3" name="Content Placeholder 2"/>
          <p:cNvSpPr>
            <a:spLocks noGrp="1"/>
          </p:cNvSpPr>
          <p:nvPr>
            <p:ph idx="1"/>
          </p:nvPr>
        </p:nvSpPr>
        <p:spPr>
          <a:xfrm>
            <a:off x="1120000" y="1825625"/>
            <a:ext cx="3900396" cy="4351338"/>
          </a:xfrm>
        </p:spPr>
        <p:txBody>
          <a:bodyPr/>
          <a:lstStyle/>
          <a:p>
            <a:r>
              <a:rPr lang="en-US" dirty="0" smtClean="0"/>
              <a:t>Can be written in terms of a random variable, </a:t>
            </a:r>
            <a:r>
              <a:rPr lang="en-US" i="1" dirty="0" smtClean="0"/>
              <a:t>Y</a:t>
            </a:r>
          </a:p>
          <a:p>
            <a:r>
              <a:rPr lang="en-US" dirty="0" smtClean="0"/>
              <a:t>More uncertainty = Higher entropy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934" y="5662613"/>
            <a:ext cx="8940800" cy="1028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396" y="1176339"/>
            <a:ext cx="6705938" cy="40753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367" y="693475"/>
            <a:ext cx="2209800" cy="469900"/>
          </a:xfrm>
          <a:prstGeom prst="rect">
            <a:avLst/>
          </a:prstGeom>
        </p:spPr>
      </p:pic>
    </p:spTree>
    <p:extLst>
      <p:ext uri="{BB962C8B-B14F-4D97-AF65-F5344CB8AC3E}">
        <p14:creationId xmlns:p14="http://schemas.microsoft.com/office/powerpoint/2010/main" val="94280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p>
        </p:txBody>
      </p:sp>
      <p:sp>
        <p:nvSpPr>
          <p:cNvPr id="3" name="Content Placeholder 2"/>
          <p:cNvSpPr>
            <a:spLocks noGrp="1"/>
          </p:cNvSpPr>
          <p:nvPr>
            <p:ph idx="1"/>
          </p:nvPr>
        </p:nvSpPr>
        <p:spPr/>
        <p:txBody>
          <a:bodyPr/>
          <a:lstStyle/>
          <a:p>
            <a:r>
              <a:rPr lang="en-US" dirty="0" smtClean="0"/>
              <a:t>H(Y) is the </a:t>
            </a:r>
            <a:r>
              <a:rPr lang="en-US" b="1" dirty="0" smtClean="0"/>
              <a:t>expected number of bits </a:t>
            </a:r>
            <a:r>
              <a:rPr lang="en-US" dirty="0" smtClean="0"/>
              <a:t>needed to encode a randomly-drawn value of </a:t>
            </a:r>
            <a:r>
              <a:rPr lang="en-US" i="1" dirty="0" smtClean="0"/>
              <a:t>Y</a:t>
            </a:r>
            <a:r>
              <a:rPr lang="en-US" dirty="0" smtClean="0"/>
              <a:t> (assuming the most efficient code)</a:t>
            </a:r>
          </a:p>
          <a:p>
            <a:endParaRPr lang="en-US" dirty="0"/>
          </a:p>
          <a:p>
            <a:endParaRPr lang="en-US" dirty="0" smtClean="0"/>
          </a:p>
          <a:p>
            <a:r>
              <a:rPr lang="en-US" dirty="0" smtClean="0"/>
              <a:t>Definition of expected value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0" y="2752462"/>
            <a:ext cx="8940800" cy="10287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967" y="4339166"/>
            <a:ext cx="4940300" cy="990600"/>
          </a:xfrm>
          <a:prstGeom prst="rect">
            <a:avLst/>
          </a:prstGeom>
        </p:spPr>
      </p:pic>
    </p:spTree>
    <p:extLst>
      <p:ext uri="{BB962C8B-B14F-4D97-AF65-F5344CB8AC3E}">
        <p14:creationId xmlns:p14="http://schemas.microsoft.com/office/powerpoint/2010/main" val="154371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Entropy</a:t>
            </a:r>
            <a:endParaRPr lang="en-US" dirty="0"/>
          </a:p>
        </p:txBody>
      </p:sp>
      <p:sp>
        <p:nvSpPr>
          <p:cNvPr id="3" name="Content Placeholder 2"/>
          <p:cNvSpPr>
            <a:spLocks noGrp="1"/>
          </p:cNvSpPr>
          <p:nvPr>
            <p:ph idx="1"/>
          </p:nvPr>
        </p:nvSpPr>
        <p:spPr>
          <a:xfrm>
            <a:off x="1120000" y="1825624"/>
            <a:ext cx="10233800" cy="5032375"/>
          </a:xfrm>
        </p:spPr>
        <p:txBody>
          <a:bodyPr/>
          <a:lstStyle/>
          <a:p>
            <a:r>
              <a:rPr lang="en-US" i="1" dirty="0" smtClean="0"/>
              <a:t>H(X, Y)</a:t>
            </a:r>
            <a:r>
              <a:rPr lang="en-US" dirty="0" smtClean="0"/>
              <a:t> is the entropy of the pairing of </a:t>
            </a:r>
            <a:r>
              <a:rPr lang="en-US" i="1" dirty="0" smtClean="0"/>
              <a:t>X</a:t>
            </a:r>
            <a:r>
              <a:rPr lang="en-US" dirty="0" smtClean="0"/>
              <a:t> and </a:t>
            </a:r>
            <a:r>
              <a:rPr lang="en-US" i="1" dirty="0" smtClean="0"/>
              <a:t>Y</a:t>
            </a:r>
            <a:endParaRPr lang="en-US" dirty="0" smtClean="0"/>
          </a:p>
          <a:p>
            <a:pPr lvl="1"/>
            <a:r>
              <a:rPr lang="en-US" dirty="0" smtClean="0"/>
              <a:t>If </a:t>
            </a:r>
            <a:r>
              <a:rPr lang="en-US" i="1" dirty="0" smtClean="0"/>
              <a:t>X</a:t>
            </a:r>
            <a:r>
              <a:rPr lang="en-US" dirty="0" smtClean="0"/>
              <a:t> and </a:t>
            </a:r>
            <a:r>
              <a:rPr lang="en-US" i="1" dirty="0" smtClean="0"/>
              <a:t>Y</a:t>
            </a:r>
            <a:r>
              <a:rPr lang="en-US" dirty="0" smtClean="0"/>
              <a:t> are independent, </a:t>
            </a:r>
            <a:r>
              <a:rPr lang="en-US" i="1" dirty="0" smtClean="0"/>
              <a:t>H(X, Y) = H(X) + H(Y)</a:t>
            </a:r>
          </a:p>
          <a:p>
            <a:endParaRPr lang="en-US" i="1" dirty="0"/>
          </a:p>
          <a:p>
            <a:endParaRPr lang="en-US" i="1" dirty="0"/>
          </a:p>
          <a:p>
            <a:r>
              <a:rPr lang="en-US" dirty="0" smtClean="0"/>
              <a:t>Not to be confused with </a:t>
            </a:r>
            <a:r>
              <a:rPr lang="en-US" b="1" dirty="0" smtClean="0"/>
              <a:t>cross-entropy</a:t>
            </a:r>
            <a:endParaRPr lang="en-US" dirty="0" smtClean="0"/>
          </a:p>
          <a:p>
            <a:pPr lvl="1"/>
            <a:r>
              <a:rPr lang="en-US" dirty="0" smtClean="0"/>
              <a:t>Average number of bits needed to identify an event as having come from either </a:t>
            </a:r>
            <a:r>
              <a:rPr lang="en-US" i="1" dirty="0" smtClean="0"/>
              <a:t>X</a:t>
            </a:r>
            <a:r>
              <a:rPr lang="en-US" dirty="0" smtClean="0"/>
              <a:t> or </a:t>
            </a:r>
            <a:r>
              <a:rPr lang="en-US" i="1" dirty="0" smtClean="0"/>
              <a:t>Y</a:t>
            </a:r>
          </a:p>
          <a:p>
            <a:pPr lvl="1"/>
            <a:endParaRPr lang="en-US" i="1" dirty="0"/>
          </a:p>
          <a:p>
            <a:pPr lvl="1"/>
            <a:endParaRPr lang="en-US" i="1" dirty="0" smtClean="0"/>
          </a:p>
          <a:p>
            <a:r>
              <a:rPr lang="en-US" i="1" dirty="0" smtClean="0"/>
              <a:t>D </a:t>
            </a:r>
            <a:r>
              <a:rPr lang="en-US" dirty="0" smtClean="0"/>
              <a:t>is the KL divergence</a:t>
            </a:r>
          </a:p>
          <a:p>
            <a:r>
              <a:rPr lang="en-US" dirty="0" smtClean="0"/>
              <a:t>(why the notations are the same</a:t>
            </a:r>
            <a:r>
              <a:rPr lang="mr-IN" dirty="0" smtClean="0"/>
              <a:t>…</a:t>
            </a:r>
            <a:r>
              <a:rPr lang="en-US" dirty="0" smtClean="0"/>
              <a:t> no idea)</a:t>
            </a:r>
          </a:p>
          <a:p>
            <a:pPr lvl="1"/>
            <a:endParaRPr lang="en-US" dirty="0" smtClean="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03261"/>
            <a:ext cx="10248900" cy="9152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084234"/>
            <a:ext cx="9461500" cy="469900"/>
          </a:xfrm>
          <a:prstGeom prst="rect">
            <a:avLst/>
          </a:prstGeom>
        </p:spPr>
      </p:pic>
      <p:sp>
        <p:nvSpPr>
          <p:cNvPr id="6" name="Rounded Rectangular Callout 5"/>
          <p:cNvSpPr/>
          <p:nvPr/>
        </p:nvSpPr>
        <p:spPr>
          <a:xfrm>
            <a:off x="127283" y="4135703"/>
            <a:ext cx="1703634" cy="881063"/>
          </a:xfrm>
          <a:prstGeom prst="wedgeRoundRectCallout">
            <a:avLst>
              <a:gd name="adj1" fmla="val -10894"/>
              <a:gd name="adj2" fmla="val 778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Asymmetric</a:t>
            </a:r>
            <a:endParaRPr lang="en-US"/>
          </a:p>
        </p:txBody>
      </p:sp>
      <p:sp>
        <p:nvSpPr>
          <p:cNvPr id="7" name="Rounded Rectangular Callout 6"/>
          <p:cNvSpPr/>
          <p:nvPr/>
        </p:nvSpPr>
        <p:spPr>
          <a:xfrm>
            <a:off x="126366" y="1827610"/>
            <a:ext cx="1703634" cy="881063"/>
          </a:xfrm>
          <a:prstGeom prst="wedgeRoundRectCallout">
            <a:avLst>
              <a:gd name="adj1" fmla="val -10894"/>
              <a:gd name="adj2" fmla="val 778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Symmetric</a:t>
            </a:r>
            <a:endParaRPr lang="en-US" dirty="0"/>
          </a:p>
        </p:txBody>
      </p:sp>
    </p:spTree>
    <p:extLst>
      <p:ext uri="{BB962C8B-B14F-4D97-AF65-F5344CB8AC3E}">
        <p14:creationId xmlns:p14="http://schemas.microsoft.com/office/powerpoint/2010/main" val="183377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Entropy</a:t>
            </a:r>
            <a:endParaRPr lang="en-US" dirty="0"/>
          </a:p>
        </p:txBody>
      </p:sp>
      <p:sp>
        <p:nvSpPr>
          <p:cNvPr id="3" name="Content Placeholder 2"/>
          <p:cNvSpPr>
            <a:spLocks noGrp="1"/>
          </p:cNvSpPr>
          <p:nvPr>
            <p:ph idx="1"/>
          </p:nvPr>
        </p:nvSpPr>
        <p:spPr/>
        <p:txBody>
          <a:bodyPr/>
          <a:lstStyle/>
          <a:p>
            <a:r>
              <a:rPr lang="en-US" dirty="0" smtClean="0"/>
              <a:t>Also called </a:t>
            </a:r>
            <a:r>
              <a:rPr lang="en-US" i="1" dirty="0" smtClean="0"/>
              <a:t>equivocation</a:t>
            </a:r>
          </a:p>
          <a:p>
            <a:endParaRPr lang="en-US" i="1" dirty="0"/>
          </a:p>
          <a:p>
            <a:endParaRPr lang="en-US" i="1" dirty="0" smtClean="0"/>
          </a:p>
          <a:p>
            <a:r>
              <a:rPr lang="en-US" dirty="0" smtClean="0"/>
              <a:t>Like conditional probability, a basic property emerges with respect to the joint and marginal entropies</a:t>
            </a:r>
            <a:r>
              <a:rPr lang="en-US" i="1" dirty="0" smtClean="0"/>
              <a:t> </a:t>
            </a:r>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00" y="2455333"/>
            <a:ext cx="11072000" cy="85570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967" y="4322784"/>
            <a:ext cx="5651500" cy="469900"/>
          </a:xfrm>
          <a:prstGeom prst="rect">
            <a:avLst/>
          </a:prstGeom>
        </p:spPr>
      </p:pic>
    </p:spTree>
    <p:extLst>
      <p:ext uri="{BB962C8B-B14F-4D97-AF65-F5344CB8AC3E}">
        <p14:creationId xmlns:p14="http://schemas.microsoft.com/office/powerpoint/2010/main" val="37231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Information</a:t>
            </a:r>
            <a:endParaRPr lang="en-US" dirty="0"/>
          </a:p>
        </p:txBody>
      </p:sp>
      <p:sp>
        <p:nvSpPr>
          <p:cNvPr id="3" name="Content Placeholder 2"/>
          <p:cNvSpPr>
            <a:spLocks noGrp="1"/>
          </p:cNvSpPr>
          <p:nvPr>
            <p:ph idx="1"/>
          </p:nvPr>
        </p:nvSpPr>
        <p:spPr/>
        <p:txBody>
          <a:bodyPr/>
          <a:lstStyle/>
          <a:p>
            <a:r>
              <a:rPr lang="en-US" dirty="0" smtClean="0"/>
              <a:t>Which all gives rise to the concept of </a:t>
            </a:r>
            <a:r>
              <a:rPr lang="en-US" i="1" dirty="0" smtClean="0"/>
              <a:t>mutual information</a:t>
            </a:r>
            <a:r>
              <a:rPr lang="en-US" dirty="0" smtClean="0"/>
              <a:t>: how much information you can obtain about one random variable by observing another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3238500"/>
            <a:ext cx="5549900" cy="469900"/>
          </a:xfrm>
          <a:prstGeom prst="rect">
            <a:avLst/>
          </a:prstGeom>
        </p:spPr>
      </p:pic>
      <p:sp>
        <p:nvSpPr>
          <p:cNvPr id="5" name="Rounded Rectangular Callout 4"/>
          <p:cNvSpPr/>
          <p:nvPr/>
        </p:nvSpPr>
        <p:spPr>
          <a:xfrm>
            <a:off x="3437468" y="4001294"/>
            <a:ext cx="1879600" cy="807773"/>
          </a:xfrm>
          <a:prstGeom prst="wedgeRoundRectCallout">
            <a:avLst>
              <a:gd name="adj1" fmla="val -19174"/>
              <a:gd name="adj2" fmla="val -89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Uncertainty in X</a:t>
            </a:r>
            <a:endParaRPr lang="en-US"/>
          </a:p>
        </p:txBody>
      </p:sp>
      <p:sp>
        <p:nvSpPr>
          <p:cNvPr id="6" name="Rounded Rectangular Callout 5"/>
          <p:cNvSpPr/>
          <p:nvPr/>
        </p:nvSpPr>
        <p:spPr>
          <a:xfrm>
            <a:off x="5892801" y="4001294"/>
            <a:ext cx="2065865" cy="1119981"/>
          </a:xfrm>
          <a:prstGeom prst="wedgeRoundRectCallout">
            <a:avLst>
              <a:gd name="adj1" fmla="val -19994"/>
              <a:gd name="adj2" fmla="val -733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Uncertainty in X, given we </a:t>
            </a:r>
            <a:r>
              <a:rPr lang="en-US" smtClean="0"/>
              <a:t>have observed Y</a:t>
            </a:r>
            <a:endParaRPr lang="en-US"/>
          </a:p>
        </p:txBody>
      </p:sp>
      <p:sp>
        <p:nvSpPr>
          <p:cNvPr id="7" name="Rounded Rectangular Callout 6"/>
          <p:cNvSpPr/>
          <p:nvPr/>
        </p:nvSpPr>
        <p:spPr>
          <a:xfrm>
            <a:off x="838200" y="4001294"/>
            <a:ext cx="2065865" cy="1119981"/>
          </a:xfrm>
          <a:prstGeom prst="wedgeRoundRectCallout">
            <a:avLst>
              <a:gd name="adj1" fmla="val 20170"/>
              <a:gd name="adj2" fmla="val -733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this is 0, knowing Y tells us nothing about X</a:t>
            </a:r>
            <a:endParaRPr lang="en-US" dirty="0"/>
          </a:p>
        </p:txBody>
      </p:sp>
    </p:spTree>
    <p:extLst>
      <p:ext uri="{BB962C8B-B14F-4D97-AF65-F5344CB8AC3E}">
        <p14:creationId xmlns:p14="http://schemas.microsoft.com/office/powerpoint/2010/main" val="188717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Information</a:t>
            </a:r>
            <a:endParaRPr lang="en-US" dirty="0"/>
          </a:p>
        </p:txBody>
      </p:sp>
      <p:pic>
        <p:nvPicPr>
          <p:cNvPr id="4" name="Picture 3"/>
          <p:cNvPicPr>
            <a:picLocks noChangeAspect="1"/>
          </p:cNvPicPr>
          <p:nvPr/>
        </p:nvPicPr>
        <p:blipFill>
          <a:blip r:embed="rId3"/>
          <a:stretch>
            <a:fillRect/>
          </a:stretch>
        </p:blipFill>
        <p:spPr>
          <a:xfrm>
            <a:off x="2150533" y="1294275"/>
            <a:ext cx="7890934" cy="5563725"/>
          </a:xfrm>
          <a:prstGeom prst="rect">
            <a:avLst/>
          </a:prstGeom>
        </p:spPr>
      </p:pic>
    </p:spTree>
    <p:extLst>
      <p:ext uri="{BB962C8B-B14F-4D97-AF65-F5344CB8AC3E}">
        <p14:creationId xmlns:p14="http://schemas.microsoft.com/office/powerpoint/2010/main" val="1100806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Information</a:t>
            </a:r>
            <a:endParaRPr lang="en-US" dirty="0"/>
          </a:p>
        </p:txBody>
      </p:sp>
      <p:sp>
        <p:nvSpPr>
          <p:cNvPr id="3" name="Content Placeholder 2"/>
          <p:cNvSpPr>
            <a:spLocks noGrp="1"/>
          </p:cNvSpPr>
          <p:nvPr>
            <p:ph idx="1"/>
          </p:nvPr>
        </p:nvSpPr>
        <p:spPr>
          <a:xfrm>
            <a:off x="1120000" y="1825624"/>
            <a:ext cx="5450133" cy="5032375"/>
          </a:xfrm>
        </p:spPr>
        <p:txBody>
          <a:bodyPr>
            <a:normAutofit fontScale="92500"/>
          </a:bodyPr>
          <a:lstStyle/>
          <a:p>
            <a:r>
              <a:rPr lang="en-US" dirty="0" smtClean="0"/>
              <a:t>Used extensively in decision trees: which features to branch on</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Pick the feature that yields </a:t>
            </a:r>
            <a:r>
              <a:rPr lang="en-US" i="1" dirty="0" smtClean="0"/>
              <a:t>maximum information gain </a:t>
            </a:r>
            <a:r>
              <a:rPr lang="en-US" dirty="0" smtClean="0"/>
              <a:t>or </a:t>
            </a:r>
            <a:r>
              <a:rPr lang="en-US" i="1" dirty="0" smtClean="0"/>
              <a:t>I(X;Y) </a:t>
            </a:r>
            <a:r>
              <a:rPr lang="en-US" dirty="0" smtClean="0"/>
              <a:t>(i.e., biggest </a:t>
            </a:r>
            <a:r>
              <a:rPr lang="en-US" i="1" dirty="0" smtClean="0"/>
              <a:t>drop</a:t>
            </a:r>
            <a:r>
              <a:rPr lang="en-US" dirty="0" smtClean="0"/>
              <a:t> in entropy)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211" y="365125"/>
            <a:ext cx="3575589" cy="61637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000" y="2709335"/>
            <a:ext cx="5196133" cy="2654546"/>
          </a:xfrm>
          <a:prstGeom prst="rect">
            <a:avLst/>
          </a:prstGeom>
        </p:spPr>
      </p:pic>
    </p:spTree>
    <p:extLst>
      <p:ext uri="{BB962C8B-B14F-4D97-AF65-F5344CB8AC3E}">
        <p14:creationId xmlns:p14="http://schemas.microsoft.com/office/powerpoint/2010/main" val="181544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this have to do with deep learning?</a:t>
            </a:r>
            <a:endParaRPr lang="en-US" dirty="0"/>
          </a:p>
        </p:txBody>
      </p:sp>
      <p:sp>
        <p:nvSpPr>
          <p:cNvPr id="3" name="Content Placeholder 2"/>
          <p:cNvSpPr>
            <a:spLocks noGrp="1"/>
          </p:cNvSpPr>
          <p:nvPr>
            <p:ph idx="1"/>
          </p:nvPr>
        </p:nvSpPr>
        <p:spPr>
          <a:xfrm>
            <a:off x="1120001" y="1825625"/>
            <a:ext cx="4006274" cy="4351338"/>
          </a:xfrm>
        </p:spPr>
        <p:txBody>
          <a:bodyPr/>
          <a:lstStyle/>
          <a:p>
            <a:r>
              <a:rPr lang="en-US" dirty="0" smtClean="0"/>
              <a:t>Multilayer ANNs are [mostly] directed acyclic graphs (DAGs)</a:t>
            </a:r>
          </a:p>
          <a:p>
            <a:r>
              <a:rPr lang="en-US" dirty="0" smtClean="0"/>
              <a:t>Therefore, we can view them as Markov Chains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6275" y="1690688"/>
            <a:ext cx="6545025" cy="4719373"/>
          </a:xfrm>
          <a:prstGeom prst="rect">
            <a:avLst/>
          </a:prstGeom>
        </p:spPr>
      </p:pic>
    </p:spTree>
    <p:extLst>
      <p:ext uri="{BB962C8B-B14F-4D97-AF65-F5344CB8AC3E}">
        <p14:creationId xmlns:p14="http://schemas.microsoft.com/office/powerpoint/2010/main" val="91326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t>
            </a:r>
            <a:endParaRPr lang="en-US" dirty="0"/>
          </a:p>
        </p:txBody>
      </p:sp>
      <p:sp>
        <p:nvSpPr>
          <p:cNvPr id="3" name="Content Placeholder 2"/>
          <p:cNvSpPr>
            <a:spLocks noGrp="1"/>
          </p:cNvSpPr>
          <p:nvPr>
            <p:ph idx="1"/>
          </p:nvPr>
        </p:nvSpPr>
        <p:spPr>
          <a:xfrm>
            <a:off x="1120000" y="1825625"/>
            <a:ext cx="4040142" cy="4351338"/>
          </a:xfrm>
        </p:spPr>
        <p:txBody>
          <a:bodyPr/>
          <a:lstStyle/>
          <a:p>
            <a:r>
              <a:rPr lang="en-US" i="1" dirty="0" smtClean="0"/>
              <a:t>X</a:t>
            </a:r>
            <a:r>
              <a:rPr lang="en-US" dirty="0" smtClean="0"/>
              <a:t>: input</a:t>
            </a:r>
          </a:p>
          <a:p>
            <a:r>
              <a:rPr lang="en-US" i="1" dirty="0" smtClean="0"/>
              <a:t>Y</a:t>
            </a:r>
            <a:r>
              <a:rPr lang="en-US" dirty="0" smtClean="0"/>
              <a:t>: target output</a:t>
            </a:r>
          </a:p>
          <a:p>
            <a:r>
              <a:rPr lang="en-US" i="1" dirty="0" smtClean="0"/>
              <a:t>T</a:t>
            </a:r>
            <a:r>
              <a:rPr lang="en-US" dirty="0" smtClean="0"/>
              <a:t>: intermediate representation</a:t>
            </a:r>
          </a:p>
          <a:p>
            <a:endParaRPr lang="en-US" i="1" dirty="0"/>
          </a:p>
          <a:p>
            <a:r>
              <a:rPr lang="en-US" dirty="0" smtClean="0"/>
              <a:t>Any </a:t>
            </a:r>
            <a:r>
              <a:rPr lang="en-US" i="1" dirty="0" smtClean="0"/>
              <a:t>T</a:t>
            </a:r>
            <a:r>
              <a:rPr lang="en-US" dirty="0" smtClean="0"/>
              <a:t> defined as</a:t>
            </a:r>
          </a:p>
          <a:p>
            <a:pPr lvl="1"/>
            <a:r>
              <a:rPr lang="en-US" dirty="0" smtClean="0"/>
              <a:t>Encoder </a:t>
            </a:r>
            <a:r>
              <a:rPr lang="en-US" i="1" dirty="0" smtClean="0"/>
              <a:t>P(T|X)</a:t>
            </a:r>
          </a:p>
          <a:p>
            <a:pPr lvl="1"/>
            <a:r>
              <a:rPr lang="en-US" dirty="0" smtClean="0"/>
              <a:t>Decoder </a:t>
            </a:r>
            <a:r>
              <a:rPr lang="en-US" i="1" dirty="0" smtClean="0"/>
              <a:t>P(Y|T)</a:t>
            </a:r>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142" y="1457590"/>
            <a:ext cx="6545025" cy="4719373"/>
          </a:xfrm>
          <a:prstGeom prst="rect">
            <a:avLst/>
          </a:prstGeom>
        </p:spPr>
      </p:pic>
    </p:spTree>
    <p:extLst>
      <p:ext uri="{BB962C8B-B14F-4D97-AF65-F5344CB8AC3E}">
        <p14:creationId xmlns:p14="http://schemas.microsoft.com/office/powerpoint/2010/main" val="138445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Chains + Mutual Information</a:t>
            </a:r>
            <a:endParaRPr lang="en-US" dirty="0"/>
          </a:p>
        </p:txBody>
      </p:sp>
      <p:sp>
        <p:nvSpPr>
          <p:cNvPr id="3" name="Content Placeholder 2"/>
          <p:cNvSpPr>
            <a:spLocks noGrp="1"/>
          </p:cNvSpPr>
          <p:nvPr>
            <p:ph idx="1"/>
          </p:nvPr>
        </p:nvSpPr>
        <p:spPr/>
        <p:txBody>
          <a:bodyPr/>
          <a:lstStyle/>
          <a:p>
            <a:r>
              <a:rPr lang="en-US" i="1" dirty="0" smtClean="0"/>
              <a:t>Data Processing Inequality</a:t>
            </a:r>
            <a:r>
              <a:rPr lang="en-US" dirty="0" smtClean="0"/>
              <a:t> (DPI) [Cover and Thomas </a:t>
            </a:r>
            <a:r>
              <a:rPr lang="en-US" i="1" dirty="0" smtClean="0"/>
              <a:t>et al</a:t>
            </a:r>
            <a:r>
              <a:rPr lang="en-US" dirty="0" smtClean="0"/>
              <a:t>, 2006]</a:t>
            </a:r>
          </a:p>
          <a:p>
            <a:r>
              <a:rPr lang="en-US" dirty="0" smtClean="0"/>
              <a:t>For any three variables that form a Markov chain X -&gt; Y -&gt; Z,</a:t>
            </a:r>
          </a:p>
          <a:p>
            <a:endParaRPr lang="en-US" dirty="0"/>
          </a:p>
          <a:p>
            <a:endParaRPr lang="en-US" dirty="0" smtClean="0"/>
          </a:p>
          <a:p>
            <a:r>
              <a:rPr lang="en-US" dirty="0" smtClean="0"/>
              <a:t>Intuition</a:t>
            </a:r>
          </a:p>
          <a:p>
            <a:pPr lvl="1"/>
            <a:r>
              <a:rPr lang="en-US" dirty="0" smtClean="0"/>
              <a:t>Information is generally lost (never gained) when transmitted through a noisy channel</a:t>
            </a:r>
            <a:endParaRPr lang="en-US" dirty="0"/>
          </a:p>
          <a:p>
            <a:pPr lvl="1"/>
            <a:r>
              <a:rPr lang="en-US" dirty="0" smtClean="0"/>
              <a:t>“post-processing </a:t>
            </a:r>
            <a:r>
              <a:rPr lang="en-US" dirty="0"/>
              <a:t>cannot increase </a:t>
            </a:r>
            <a:r>
              <a:rPr lang="en-US" dirty="0" smtClean="0"/>
              <a:t>information”</a:t>
            </a:r>
          </a:p>
          <a:p>
            <a:pPr lvl="1"/>
            <a:r>
              <a:rPr lang="en-US" dirty="0" smtClean="0"/>
              <a:t>“garbage in, garbage out”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500" y="3069166"/>
            <a:ext cx="3683000" cy="469900"/>
          </a:xfrm>
          <a:prstGeom prst="rect">
            <a:avLst/>
          </a:prstGeom>
        </p:spPr>
      </p:pic>
    </p:spTree>
    <p:extLst>
      <p:ext uri="{BB962C8B-B14F-4D97-AF65-F5344CB8AC3E}">
        <p14:creationId xmlns:p14="http://schemas.microsoft.com/office/powerpoint/2010/main" val="3074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03 at 11.10.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627" y="0"/>
            <a:ext cx="4582428" cy="4460152"/>
          </a:xfrm>
          <a:prstGeom prst="rect">
            <a:avLst/>
          </a:prstGeom>
        </p:spPr>
      </p:pic>
      <p:pic>
        <p:nvPicPr>
          <p:cNvPr id="6" name="Picture 5" descr="Screen Shot 2016-04-03 at 11.12.2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964640"/>
            <a:ext cx="9144000" cy="1893360"/>
          </a:xfrm>
          <a:prstGeom prst="rect">
            <a:avLst/>
          </a:prstGeom>
        </p:spPr>
      </p:pic>
      <p:pic>
        <p:nvPicPr>
          <p:cNvPr id="7" name="Picture 6" descr="Screen Shot 2016-04-03 at 11.15.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401" y="1248671"/>
            <a:ext cx="6098151" cy="4443035"/>
          </a:xfrm>
          <a:prstGeom prst="rect">
            <a:avLst/>
          </a:prstGeom>
        </p:spPr>
      </p:pic>
      <p:pic>
        <p:nvPicPr>
          <p:cNvPr id="8" name="Picture 7" descr="Screen Shot 2016-04-03 at 11.11.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0715" y="216814"/>
            <a:ext cx="6142404" cy="6063019"/>
          </a:xfrm>
          <a:prstGeom prst="rect">
            <a:avLst/>
          </a:prstGeom>
        </p:spPr>
      </p:pic>
      <p:sp>
        <p:nvSpPr>
          <p:cNvPr id="2" name="Slide Number Placeholder 1"/>
          <p:cNvSpPr>
            <a:spLocks noGrp="1"/>
          </p:cNvSpPr>
          <p:nvPr>
            <p:ph type="sldNum" sz="quarter" idx="12"/>
          </p:nvPr>
        </p:nvSpPr>
        <p:spPr/>
        <p:txBody>
          <a:bodyPr/>
          <a:lstStyle/>
          <a:p>
            <a:fld id="{B0D67566-1C70-F64B-AF85-AA83547E170B}" type="slidenum">
              <a:rPr lang="en-US" smtClean="0"/>
              <a:t>2</a:t>
            </a:fld>
            <a:endParaRPr lang="en-US"/>
          </a:p>
        </p:txBody>
      </p:sp>
    </p:spTree>
    <p:extLst>
      <p:ext uri="{BB962C8B-B14F-4D97-AF65-F5344CB8AC3E}">
        <p14:creationId xmlns:p14="http://schemas.microsoft.com/office/powerpoint/2010/main" val="159023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Information Plane</a:t>
            </a:r>
            <a:endParaRPr lang="en-US" dirty="0"/>
          </a:p>
        </p:txBody>
      </p:sp>
      <p:sp>
        <p:nvSpPr>
          <p:cNvPr id="3" name="Content Placeholder 2"/>
          <p:cNvSpPr>
            <a:spLocks noGrp="1"/>
          </p:cNvSpPr>
          <p:nvPr>
            <p:ph idx="1"/>
          </p:nvPr>
        </p:nvSpPr>
        <p:spPr/>
        <p:txBody>
          <a:bodyPr/>
          <a:lstStyle/>
          <a:p>
            <a:r>
              <a:rPr lang="en-US" dirty="0" smtClean="0"/>
              <a:t>Given </a:t>
            </a:r>
            <a:r>
              <a:rPr lang="en-US" i="1" dirty="0" smtClean="0"/>
              <a:t>P(X; Y), T</a:t>
            </a:r>
            <a:r>
              <a:rPr lang="en-US" dirty="0" smtClean="0"/>
              <a:t> is uniquely mapped to a point on the information plane with coordinates </a:t>
            </a:r>
            <a:r>
              <a:rPr lang="en-US" i="1" dirty="0" smtClean="0"/>
              <a:t>[ I(X ; T), I(T ; Y) ]</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950" y="4001294"/>
            <a:ext cx="7404100" cy="1016000"/>
          </a:xfrm>
          <a:prstGeom prst="rect">
            <a:avLst/>
          </a:prstGeom>
        </p:spPr>
      </p:pic>
    </p:spTree>
    <p:extLst>
      <p:ext uri="{BB962C8B-B14F-4D97-AF65-F5344CB8AC3E}">
        <p14:creationId xmlns:p14="http://schemas.microsoft.com/office/powerpoint/2010/main" val="531567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Information Plane</a:t>
            </a:r>
            <a:endParaRPr lang="en-US" dirty="0"/>
          </a:p>
        </p:txBody>
      </p:sp>
      <p:sp>
        <p:nvSpPr>
          <p:cNvPr id="3" name="Content Placeholder 2"/>
          <p:cNvSpPr>
            <a:spLocks noGrp="1"/>
          </p:cNvSpPr>
          <p:nvPr>
            <p:ph idx="1"/>
          </p:nvPr>
        </p:nvSpPr>
        <p:spPr>
          <a:xfrm>
            <a:off x="1120000" y="1825624"/>
            <a:ext cx="9649600" cy="5269443"/>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r>
              <a:rPr lang="en-US" dirty="0" smtClean="0"/>
              <a:t>X-axis: </a:t>
            </a:r>
            <a:r>
              <a:rPr lang="en-US" i="1" dirty="0" smtClean="0"/>
              <a:t>I(X | T) </a:t>
            </a:r>
            <a:r>
              <a:rPr lang="en-US" dirty="0" smtClean="0"/>
              <a:t>of </a:t>
            </a:r>
            <a:r>
              <a:rPr lang="en-US" i="1" dirty="0" smtClean="0"/>
              <a:t>T</a:t>
            </a:r>
            <a:r>
              <a:rPr lang="en-US" baseline="-25000" dirty="0" smtClean="0"/>
              <a:t> </a:t>
            </a:r>
            <a:r>
              <a:rPr lang="en-US" dirty="0" smtClean="0"/>
              <a:t>encoded in layer </a:t>
            </a:r>
            <a:r>
              <a:rPr lang="en-US" i="1" dirty="0"/>
              <a:t>i</a:t>
            </a:r>
            <a:endParaRPr lang="en-US" dirty="0" smtClean="0"/>
          </a:p>
          <a:p>
            <a:r>
              <a:rPr lang="en-US" dirty="0" smtClean="0"/>
              <a:t>Y-axis: </a:t>
            </a:r>
            <a:r>
              <a:rPr lang="en-US" i="1" dirty="0" smtClean="0"/>
              <a:t>I(T | Y) </a:t>
            </a:r>
            <a:r>
              <a:rPr lang="en-US" dirty="0" smtClean="0"/>
              <a:t>of </a:t>
            </a:r>
            <a:r>
              <a:rPr lang="en-US" i="1" dirty="0" smtClean="0"/>
              <a:t>T</a:t>
            </a:r>
            <a:r>
              <a:rPr lang="en-US" dirty="0" smtClean="0"/>
              <a:t> encoded in layer </a:t>
            </a:r>
            <a:r>
              <a:rPr lang="en-US" i="1" dirty="0" err="1" smtClean="0"/>
              <a:t>i</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00" y="1341966"/>
            <a:ext cx="11125200" cy="4533900"/>
          </a:xfrm>
          <a:prstGeom prst="rect">
            <a:avLst/>
          </a:prstGeom>
        </p:spPr>
      </p:pic>
    </p:spTree>
    <p:extLst>
      <p:ext uri="{BB962C8B-B14F-4D97-AF65-F5344CB8AC3E}">
        <p14:creationId xmlns:p14="http://schemas.microsoft.com/office/powerpoint/2010/main" val="1100805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Phases of Training</a:t>
            </a:r>
            <a:endParaRPr lang="en-US" dirty="0"/>
          </a:p>
        </p:txBody>
      </p:sp>
      <p:sp>
        <p:nvSpPr>
          <p:cNvPr id="3" name="Content Placeholder 2"/>
          <p:cNvSpPr>
            <a:spLocks noGrp="1"/>
          </p:cNvSpPr>
          <p:nvPr>
            <p:ph idx="1"/>
          </p:nvPr>
        </p:nvSpPr>
        <p:spPr>
          <a:xfrm>
            <a:off x="1120000" y="1825625"/>
            <a:ext cx="9869733" cy="4351338"/>
          </a:xfrm>
        </p:spPr>
        <p:txBody>
          <a:bodyPr/>
          <a:lstStyle/>
          <a:p>
            <a:r>
              <a:rPr lang="en-US" dirty="0" smtClean="0"/>
              <a:t>Most time is spent in the </a:t>
            </a:r>
            <a:r>
              <a:rPr lang="en-US" smtClean="0"/>
              <a:t>2</a:t>
            </a:r>
            <a:r>
              <a:rPr lang="en-US" baseline="30000" smtClean="0"/>
              <a:t>nd</a:t>
            </a:r>
            <a:r>
              <a:rPr lang="en-US" smtClean="0"/>
              <a:t> phase</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 y="2476499"/>
            <a:ext cx="11861800" cy="4127500"/>
          </a:xfrm>
          <a:prstGeom prst="rect">
            <a:avLst/>
          </a:prstGeom>
        </p:spPr>
      </p:pic>
    </p:spTree>
    <p:extLst>
      <p:ext uri="{BB962C8B-B14F-4D97-AF65-F5344CB8AC3E}">
        <p14:creationId xmlns:p14="http://schemas.microsoft.com/office/powerpoint/2010/main" val="1884659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 Phases of Training</a:t>
            </a:r>
            <a:endParaRPr lang="en-US" dirty="0"/>
          </a:p>
        </p:txBody>
      </p:sp>
      <p:sp>
        <p:nvSpPr>
          <p:cNvPr id="5" name="Content Placeholder 4"/>
          <p:cNvSpPr>
            <a:spLocks noGrp="1"/>
          </p:cNvSpPr>
          <p:nvPr>
            <p:ph sz="half" idx="1"/>
          </p:nvPr>
        </p:nvSpPr>
        <p:spPr>
          <a:xfrm>
            <a:off x="1120000" y="1825625"/>
            <a:ext cx="3237353" cy="4351338"/>
          </a:xfrm>
        </p:spPr>
        <p:txBody>
          <a:bodyPr/>
          <a:lstStyle/>
          <a:p>
            <a:r>
              <a:rPr lang="en-US" dirty="0" smtClean="0"/>
              <a:t>Phase I: “Drift Phase”</a:t>
            </a:r>
          </a:p>
          <a:p>
            <a:pPr lvl="1"/>
            <a:r>
              <a:rPr lang="en-US" dirty="0" smtClean="0"/>
              <a:t>Large gradients</a:t>
            </a:r>
          </a:p>
          <a:p>
            <a:pPr lvl="1"/>
            <a:r>
              <a:rPr lang="en-US" dirty="0" smtClean="0"/>
              <a:t>Small variations</a:t>
            </a:r>
          </a:p>
          <a:p>
            <a:r>
              <a:rPr lang="en-US" dirty="0" smtClean="0"/>
              <a:t>Phase II: “Diffusion Phase”</a:t>
            </a:r>
          </a:p>
          <a:p>
            <a:pPr lvl="1"/>
            <a:r>
              <a:rPr lang="en-US" dirty="0" smtClean="0"/>
              <a:t>Small gradients</a:t>
            </a:r>
          </a:p>
          <a:p>
            <a:pPr lvl="1"/>
            <a:r>
              <a:rPr lang="en-US" dirty="0" smtClean="0"/>
              <a:t>Large inter-batch variations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353" y="1366733"/>
            <a:ext cx="7609026" cy="5269121"/>
          </a:xfrm>
          <a:prstGeom prst="rect">
            <a:avLst/>
          </a:prstGeom>
        </p:spPr>
      </p:pic>
    </p:spTree>
    <p:extLst>
      <p:ext uri="{BB962C8B-B14F-4D97-AF65-F5344CB8AC3E}">
        <p14:creationId xmlns:p14="http://schemas.microsoft.com/office/powerpoint/2010/main" val="190876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Data</a:t>
            </a:r>
            <a:endParaRPr lang="en-US" dirty="0"/>
          </a:p>
        </p:txBody>
      </p:sp>
      <p:sp>
        <p:nvSpPr>
          <p:cNvPr id="3" name="Content Placeholder 2"/>
          <p:cNvSpPr>
            <a:spLocks noGrp="1"/>
          </p:cNvSpPr>
          <p:nvPr>
            <p:ph sz="half" idx="1"/>
          </p:nvPr>
        </p:nvSpPr>
        <p:spPr>
          <a:xfrm>
            <a:off x="1120000" y="1825625"/>
            <a:ext cx="3769498" cy="4351338"/>
          </a:xfrm>
        </p:spPr>
        <p:txBody>
          <a:bodyPr/>
          <a:lstStyle/>
          <a:p>
            <a:r>
              <a:rPr lang="en-US" dirty="0" smtClean="0"/>
              <a:t>Amount of training data affected rate of passage through the two phases</a:t>
            </a:r>
          </a:p>
          <a:p>
            <a:r>
              <a:rPr lang="en-US" dirty="0" smtClean="0"/>
              <a:t>Six points along each line indicate one of the six layers</a:t>
            </a:r>
          </a:p>
          <a:p>
            <a:r>
              <a:rPr lang="en-US" dirty="0" smtClean="0"/>
              <a:t>Averaged over 50 initializations with random weights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498" y="541866"/>
            <a:ext cx="7171267" cy="5867400"/>
          </a:xfrm>
          <a:prstGeom prst="rect">
            <a:avLst/>
          </a:prstGeom>
        </p:spPr>
      </p:pic>
    </p:spTree>
    <p:extLst>
      <p:ext uri="{BB962C8B-B14F-4D97-AF65-F5344CB8AC3E}">
        <p14:creationId xmlns:p14="http://schemas.microsoft.com/office/powerpoint/2010/main" val="5203337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Insights</a:t>
            </a:r>
            <a:endParaRPr lang="en-US" dirty="0"/>
          </a:p>
        </p:txBody>
      </p:sp>
      <p:sp>
        <p:nvSpPr>
          <p:cNvPr id="3" name="Content Placeholder 2"/>
          <p:cNvSpPr>
            <a:spLocks noGrp="1"/>
          </p:cNvSpPr>
          <p:nvPr>
            <p:ph idx="1"/>
          </p:nvPr>
        </p:nvSpPr>
        <p:spPr>
          <a:xfrm>
            <a:off x="1120000" y="1825625"/>
            <a:ext cx="2876266" cy="4351338"/>
          </a:xfrm>
        </p:spPr>
        <p:txBody>
          <a:bodyPr/>
          <a:lstStyle/>
          <a:p>
            <a:pPr marL="0" indent="0">
              <a:buNone/>
            </a:pPr>
            <a:r>
              <a:rPr lang="en-US" dirty="0" smtClean="0"/>
              <a:t>1: Adding hidden layers dramatically reduces the number of training epochs needed for good generalization</a:t>
            </a:r>
          </a:p>
          <a:p>
            <a:pPr marL="514350" indent="-514350">
              <a:buFont typeface="+mj-lt"/>
              <a:buAutoNum type="arabicPeriod"/>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537" y="1502031"/>
            <a:ext cx="7831430" cy="4674931"/>
          </a:xfrm>
          <a:prstGeom prst="rect">
            <a:avLst/>
          </a:prstGeom>
        </p:spPr>
      </p:pic>
    </p:spTree>
    <p:extLst>
      <p:ext uri="{BB962C8B-B14F-4D97-AF65-F5344CB8AC3E}">
        <p14:creationId xmlns:p14="http://schemas.microsoft.com/office/powerpoint/2010/main" val="13442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Insights</a:t>
            </a:r>
            <a:endParaRPr lang="en-US" dirty="0"/>
          </a:p>
        </p:txBody>
      </p:sp>
      <p:sp>
        <p:nvSpPr>
          <p:cNvPr id="3" name="Content Placeholder 2"/>
          <p:cNvSpPr>
            <a:spLocks noGrp="1"/>
          </p:cNvSpPr>
          <p:nvPr>
            <p:ph idx="1"/>
          </p:nvPr>
        </p:nvSpPr>
        <p:spPr>
          <a:xfrm>
            <a:off x="1120000" y="1825625"/>
            <a:ext cx="2677537" cy="4351338"/>
          </a:xfrm>
        </p:spPr>
        <p:txBody>
          <a:bodyPr/>
          <a:lstStyle/>
          <a:p>
            <a:pPr marL="0" indent="0">
              <a:buNone/>
            </a:pPr>
            <a:r>
              <a:rPr lang="en-US" dirty="0" smtClean="0"/>
              <a:t>2</a:t>
            </a:r>
            <a:r>
              <a:rPr lang="en-US"/>
              <a:t>: The compression phase of each layer is shorter when it starts from a previous compressed layer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537" y="1502031"/>
            <a:ext cx="7831430" cy="4674931"/>
          </a:xfrm>
          <a:prstGeom prst="rect">
            <a:avLst/>
          </a:prstGeom>
        </p:spPr>
      </p:pic>
    </p:spTree>
    <p:extLst>
      <p:ext uri="{BB962C8B-B14F-4D97-AF65-F5344CB8AC3E}">
        <p14:creationId xmlns:p14="http://schemas.microsoft.com/office/powerpoint/2010/main" val="107458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Insights</a:t>
            </a:r>
            <a:endParaRPr lang="en-US" dirty="0"/>
          </a:p>
        </p:txBody>
      </p:sp>
      <p:sp>
        <p:nvSpPr>
          <p:cNvPr id="3" name="Content Placeholder 2"/>
          <p:cNvSpPr>
            <a:spLocks noGrp="1"/>
          </p:cNvSpPr>
          <p:nvPr>
            <p:ph idx="1"/>
          </p:nvPr>
        </p:nvSpPr>
        <p:spPr>
          <a:xfrm>
            <a:off x="1120000" y="1825625"/>
            <a:ext cx="2677537" cy="4351338"/>
          </a:xfrm>
        </p:spPr>
        <p:txBody>
          <a:bodyPr/>
          <a:lstStyle/>
          <a:p>
            <a:pPr marL="0" indent="0">
              <a:buNone/>
            </a:pPr>
            <a:r>
              <a:rPr lang="en-US" dirty="0" smtClean="0"/>
              <a:t>3: </a:t>
            </a:r>
            <a:r>
              <a:rPr lang="en-US" dirty="0"/>
              <a:t>The compression is faster for the deeper (narrower and closer to the output) layers.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537" y="1502031"/>
            <a:ext cx="7831430" cy="4674931"/>
          </a:xfrm>
          <a:prstGeom prst="rect">
            <a:avLst/>
          </a:prstGeom>
        </p:spPr>
      </p:pic>
    </p:spTree>
    <p:extLst>
      <p:ext uri="{BB962C8B-B14F-4D97-AF65-F5344CB8AC3E}">
        <p14:creationId xmlns:p14="http://schemas.microsoft.com/office/powerpoint/2010/main" val="1132608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Insights</a:t>
            </a:r>
            <a:endParaRPr lang="en-US" dirty="0"/>
          </a:p>
        </p:txBody>
      </p:sp>
      <p:sp>
        <p:nvSpPr>
          <p:cNvPr id="3" name="Content Placeholder 2"/>
          <p:cNvSpPr>
            <a:spLocks noGrp="1"/>
          </p:cNvSpPr>
          <p:nvPr>
            <p:ph idx="1"/>
          </p:nvPr>
        </p:nvSpPr>
        <p:spPr>
          <a:xfrm>
            <a:off x="1120000" y="1825625"/>
            <a:ext cx="2677537" cy="4351338"/>
          </a:xfrm>
        </p:spPr>
        <p:txBody>
          <a:bodyPr/>
          <a:lstStyle/>
          <a:p>
            <a:pPr marL="0" indent="0">
              <a:buNone/>
            </a:pPr>
            <a:r>
              <a:rPr lang="en-US" dirty="0"/>
              <a:t>4: Even wide hidden layers eventually compress in the diffusion phase. Adding extra width does not </a:t>
            </a:r>
            <a:r>
              <a:rPr lang="en-US" dirty="0" smtClean="0"/>
              <a:t>help.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537" y="1502031"/>
            <a:ext cx="7831430" cy="4674931"/>
          </a:xfrm>
          <a:prstGeom prst="rect">
            <a:avLst/>
          </a:prstGeom>
        </p:spPr>
      </p:pic>
    </p:spTree>
    <p:extLst>
      <p:ext uri="{BB962C8B-B14F-4D97-AF65-F5344CB8AC3E}">
        <p14:creationId xmlns:p14="http://schemas.microsoft.com/office/powerpoint/2010/main" val="1028215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The second phase (diffusion / compression) always resulted in a </a:t>
            </a:r>
            <a:r>
              <a:rPr lang="en-US" i="1" dirty="0" smtClean="0"/>
              <a:t>different</a:t>
            </a:r>
            <a:r>
              <a:rPr lang="en-US" dirty="0" smtClean="0"/>
              <a:t> configuration of weights</a:t>
            </a:r>
          </a:p>
          <a:p>
            <a:endParaRPr lang="en-US" dirty="0"/>
          </a:p>
          <a:p>
            <a:endParaRPr lang="en-US" dirty="0" smtClean="0"/>
          </a:p>
          <a:p>
            <a:endParaRPr lang="en-US" dirty="0"/>
          </a:p>
          <a:p>
            <a:r>
              <a:rPr lang="en-US" dirty="0" smtClean="0"/>
              <a:t>Adding hidden layers + Adding more training data both reduce training time required in compression stage</a:t>
            </a:r>
          </a:p>
          <a:p>
            <a:endParaRPr lang="en-US" dirty="0" smtClean="0"/>
          </a:p>
        </p:txBody>
      </p:sp>
      <p:sp>
        <p:nvSpPr>
          <p:cNvPr id="4" name="Rounded Rectangular Callout 3"/>
          <p:cNvSpPr/>
          <p:nvPr/>
        </p:nvSpPr>
        <p:spPr>
          <a:xfrm>
            <a:off x="838200" y="2878669"/>
            <a:ext cx="3248800" cy="1354666"/>
          </a:xfrm>
          <a:prstGeom prst="wedgeRoundRectCallout">
            <a:avLst>
              <a:gd name="adj1" fmla="val -21822"/>
              <a:gd name="adj2" fmla="val -6725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[Un]Surprising Conclusion #1: Many different weight configurations can offer similarly optimal performance</a:t>
            </a:r>
            <a:endParaRPr lang="en-US" dirty="0"/>
          </a:p>
        </p:txBody>
      </p:sp>
      <p:sp>
        <p:nvSpPr>
          <p:cNvPr id="5" name="Rounded Rectangular Callout 4"/>
          <p:cNvSpPr/>
          <p:nvPr/>
        </p:nvSpPr>
        <p:spPr>
          <a:xfrm>
            <a:off x="4207933" y="2878669"/>
            <a:ext cx="3248800" cy="1354666"/>
          </a:xfrm>
          <a:prstGeom prst="wedgeRoundRectCallout">
            <a:avLst>
              <a:gd name="adj1" fmla="val -21822"/>
              <a:gd name="adj2" fmla="val -6725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[Un]Surprising Conclusion #2: Looking at a single neuron or weight for insight into network performance is meaningless</a:t>
            </a:r>
            <a:endParaRPr lang="en-US" dirty="0"/>
          </a:p>
        </p:txBody>
      </p:sp>
      <p:sp>
        <p:nvSpPr>
          <p:cNvPr id="6" name="Rounded Rectangular Callout 5"/>
          <p:cNvSpPr/>
          <p:nvPr/>
        </p:nvSpPr>
        <p:spPr>
          <a:xfrm>
            <a:off x="7577665" y="2878669"/>
            <a:ext cx="3327401" cy="1354666"/>
          </a:xfrm>
          <a:prstGeom prst="wedgeRoundRectCallout">
            <a:avLst>
              <a:gd name="adj1" fmla="val -21822"/>
              <a:gd name="adj2" fmla="val -6725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Surprising Conclusion #3: Values of weights alone </a:t>
            </a:r>
            <a:r>
              <a:rPr lang="en-US" b="1" dirty="0" smtClean="0"/>
              <a:t>cannot explain generalizability of deep networks</a:t>
            </a:r>
            <a:endParaRPr lang="en-US" dirty="0"/>
          </a:p>
        </p:txBody>
      </p:sp>
      <p:sp>
        <p:nvSpPr>
          <p:cNvPr id="7" name="Rounded Rectangular Callout 6"/>
          <p:cNvSpPr/>
          <p:nvPr/>
        </p:nvSpPr>
        <p:spPr>
          <a:xfrm>
            <a:off x="1532466" y="5286379"/>
            <a:ext cx="3248800" cy="1354666"/>
          </a:xfrm>
          <a:prstGeom prst="wedgeRoundRectCallout">
            <a:avLst>
              <a:gd name="adj1" fmla="val -21822"/>
              <a:gd name="adj2" fmla="val -6725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t>
            </a:r>
            <a:r>
              <a:rPr lang="en-US" smtClean="0"/>
              <a:t>Un]Surprising Conclusion #4: </a:t>
            </a:r>
            <a:r>
              <a:rPr lang="en-US" dirty="0" smtClean="0"/>
              <a:t>Data is the best </a:t>
            </a:r>
            <a:r>
              <a:rPr lang="en-US" dirty="0" err="1" smtClean="0"/>
              <a:t>regularizer</a:t>
            </a:r>
            <a:endParaRPr lang="en-US" dirty="0"/>
          </a:p>
        </p:txBody>
      </p:sp>
      <p:sp>
        <p:nvSpPr>
          <p:cNvPr id="8" name="Rounded Rectangular Callout 7"/>
          <p:cNvSpPr/>
          <p:nvPr/>
        </p:nvSpPr>
        <p:spPr>
          <a:xfrm>
            <a:off x="6095999" y="5286379"/>
            <a:ext cx="4995333" cy="1354666"/>
          </a:xfrm>
          <a:prstGeom prst="wedgeRoundRectCallout">
            <a:avLst>
              <a:gd name="adj1" fmla="val -21822"/>
              <a:gd name="adj2" fmla="val -6725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Surprising Conclusion #5: Rather than focus on explicit regularization &amp; architectural redesigns, </a:t>
            </a:r>
            <a:r>
              <a:rPr lang="en-US" b="1" dirty="0" smtClean="0"/>
              <a:t>exploit encoder &amp; decoder distributions during training</a:t>
            </a:r>
            <a:r>
              <a:rPr lang="en-US" dirty="0" smtClean="0"/>
              <a:t>; will yield best convergence rate</a:t>
            </a:r>
            <a:endParaRPr lang="en-US" dirty="0"/>
          </a:p>
        </p:txBody>
      </p:sp>
    </p:spTree>
    <p:extLst>
      <p:ext uri="{BB962C8B-B14F-4D97-AF65-F5344CB8AC3E}">
        <p14:creationId xmlns:p14="http://schemas.microsoft.com/office/powerpoint/2010/main" val="17080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4-04 at 3.45.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63071"/>
            <a:ext cx="9144000" cy="5189557"/>
          </a:xfrm>
          <a:prstGeom prst="rect">
            <a:avLst/>
          </a:prstGeom>
        </p:spPr>
      </p:pic>
      <p:pic>
        <p:nvPicPr>
          <p:cNvPr id="2" name="Picture 1" descr="Screen Shot 2016-04-04 at 3.43.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214" y="1510736"/>
            <a:ext cx="5687786" cy="5347264"/>
          </a:xfrm>
          <a:prstGeom prst="rect">
            <a:avLst/>
          </a:prstGeom>
        </p:spPr>
      </p:pic>
      <p:sp>
        <p:nvSpPr>
          <p:cNvPr id="4" name="Slide Number Placeholder 3"/>
          <p:cNvSpPr>
            <a:spLocks noGrp="1"/>
          </p:cNvSpPr>
          <p:nvPr>
            <p:ph type="sldNum" sz="quarter" idx="12"/>
          </p:nvPr>
        </p:nvSpPr>
        <p:spPr/>
        <p:txBody>
          <a:bodyPr/>
          <a:lstStyle/>
          <a:p>
            <a:fld id="{B0D67566-1C70-F64B-AF85-AA83547E170B}" type="slidenum">
              <a:rPr lang="en-US" smtClean="0"/>
              <a:t>3</a:t>
            </a:fld>
            <a:endParaRPr lang="en-US"/>
          </a:p>
        </p:txBody>
      </p:sp>
    </p:spTree>
    <p:extLst>
      <p:ext uri="{BB962C8B-B14F-4D97-AF65-F5344CB8AC3E}">
        <p14:creationId xmlns:p14="http://schemas.microsoft.com/office/powerpoint/2010/main" val="160947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Details</a:t>
            </a:r>
            <a:endParaRPr lang="en-US" dirty="0"/>
          </a:p>
        </p:txBody>
      </p:sp>
      <p:sp>
        <p:nvSpPr>
          <p:cNvPr id="3" name="Content Placeholder 2"/>
          <p:cNvSpPr>
            <a:spLocks noGrp="1"/>
          </p:cNvSpPr>
          <p:nvPr>
            <p:ph idx="1"/>
          </p:nvPr>
        </p:nvSpPr>
        <p:spPr>
          <a:xfrm>
            <a:off x="1120000" y="1825624"/>
            <a:ext cx="10233800" cy="4388909"/>
          </a:xfrm>
        </p:spPr>
        <p:txBody>
          <a:bodyPr>
            <a:normAutofit/>
          </a:bodyPr>
          <a:lstStyle/>
          <a:p>
            <a:r>
              <a:rPr lang="en-US" dirty="0" smtClean="0"/>
              <a:t>How is Assignment 5 going? </a:t>
            </a:r>
            <a:r>
              <a:rPr lang="en-US" b="1" dirty="0" smtClean="0"/>
              <a:t>Due </a:t>
            </a:r>
            <a:r>
              <a:rPr lang="en-US" b="1" dirty="0" smtClean="0"/>
              <a:t>today!</a:t>
            </a:r>
            <a:endParaRPr lang="en-US" dirty="0" smtClean="0"/>
          </a:p>
          <a:p>
            <a:endParaRPr lang="en-US" dirty="0"/>
          </a:p>
          <a:p>
            <a:r>
              <a:rPr lang="en-US" dirty="0" smtClean="0"/>
              <a:t>How is the project going?</a:t>
            </a:r>
          </a:p>
        </p:txBody>
      </p:sp>
    </p:spTree>
    <p:extLst>
      <p:ext uri="{BB962C8B-B14F-4D97-AF65-F5344CB8AC3E}">
        <p14:creationId xmlns:p14="http://schemas.microsoft.com/office/powerpoint/2010/main" val="99530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120000" y="1825624"/>
            <a:ext cx="10233800" cy="5032375"/>
          </a:xfrm>
        </p:spPr>
        <p:txBody>
          <a:bodyPr>
            <a:normAutofit/>
          </a:bodyPr>
          <a:lstStyle/>
          <a:p>
            <a:r>
              <a:rPr lang="en-US" dirty="0" smtClean="0"/>
              <a:t>“Opening </a:t>
            </a:r>
            <a:r>
              <a:rPr lang="en-US" dirty="0"/>
              <a:t>the black box of Deep Neural Networks via Information”, </a:t>
            </a:r>
            <a:r>
              <a:rPr lang="en-US" dirty="0">
                <a:hlinkClick r:id="rId2"/>
              </a:rPr>
              <a:t>https://</a:t>
            </a:r>
            <a:r>
              <a:rPr lang="en-US" dirty="0" smtClean="0">
                <a:hlinkClick r:id="rId2"/>
              </a:rPr>
              <a:t>arxiv.org/pdf/1703.00810.pdf</a:t>
            </a:r>
            <a:r>
              <a:rPr lang="en-US" dirty="0" smtClean="0"/>
              <a:t> </a:t>
            </a:r>
          </a:p>
          <a:p>
            <a:pPr lvl="1"/>
            <a:r>
              <a:rPr lang="en-US" dirty="0"/>
              <a:t>Blog post summary </a:t>
            </a:r>
            <a:r>
              <a:rPr lang="en-US" dirty="0">
                <a:hlinkClick r:id="rId3"/>
              </a:rPr>
              <a:t>https://theneuralperspective.com/2017/03/24/opening-the-black-box-of-deep-neural-networks-via-information</a:t>
            </a:r>
            <a:r>
              <a:rPr lang="en-US" dirty="0" smtClean="0">
                <a:hlinkClick r:id="rId3"/>
              </a:rPr>
              <a:t>/</a:t>
            </a:r>
            <a:r>
              <a:rPr lang="en-US" dirty="0" smtClean="0"/>
              <a:t> </a:t>
            </a:r>
          </a:p>
          <a:p>
            <a:r>
              <a:rPr lang="en-US" dirty="0" smtClean="0"/>
              <a:t>“</a:t>
            </a:r>
            <a:r>
              <a:rPr lang="en-US" dirty="0"/>
              <a:t>Information Theory of Deep </a:t>
            </a:r>
            <a:r>
              <a:rPr lang="en-US" dirty="0"/>
              <a:t>Learning” </a:t>
            </a:r>
            <a:r>
              <a:rPr lang="en-US" dirty="0">
                <a:hlinkClick r:id="rId4"/>
              </a:rPr>
              <a:t>https://</a:t>
            </a:r>
            <a:r>
              <a:rPr lang="en-US" dirty="0" smtClean="0">
                <a:hlinkClick r:id="rId4"/>
              </a:rPr>
              <a:t>www.youtube.com/watch?v=RKvS958AqGY</a:t>
            </a:r>
            <a:r>
              <a:rPr lang="en-US" dirty="0" smtClean="0"/>
              <a:t> </a:t>
            </a:r>
            <a:endParaRPr lang="en-US" dirty="0"/>
          </a:p>
        </p:txBody>
      </p:sp>
    </p:spTree>
    <p:extLst>
      <p:ext uri="{BB962C8B-B14F-4D97-AF65-F5344CB8AC3E}">
        <p14:creationId xmlns:p14="http://schemas.microsoft.com/office/powerpoint/2010/main" val="2032948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 Your Deep Network</a:t>
            </a:r>
            <a:endParaRPr lang="en-US" dirty="0"/>
          </a:p>
        </p:txBody>
      </p:sp>
      <p:pic>
        <p:nvPicPr>
          <p:cNvPr id="9" name="Picture 8"/>
          <p:cNvPicPr>
            <a:picLocks noChangeAspect="1"/>
          </p:cNvPicPr>
          <p:nvPr/>
        </p:nvPicPr>
        <p:blipFill>
          <a:blip r:embed="rId2"/>
          <a:stretch>
            <a:fillRect/>
          </a:stretch>
        </p:blipFill>
        <p:spPr>
          <a:xfrm>
            <a:off x="2950679" y="1504421"/>
            <a:ext cx="6290641" cy="5167312"/>
          </a:xfrm>
          <a:prstGeom prst="rect">
            <a:avLst/>
          </a:prstGeom>
        </p:spPr>
      </p:pic>
      <p:sp>
        <p:nvSpPr>
          <p:cNvPr id="10" name="Rounded Rectangular Callout 9"/>
          <p:cNvSpPr/>
          <p:nvPr/>
        </p:nvSpPr>
        <p:spPr>
          <a:xfrm>
            <a:off x="9567333" y="1320799"/>
            <a:ext cx="2184400" cy="106680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facial recognition</a:t>
            </a:r>
            <a:endParaRPr lang="en-US" dirty="0"/>
          </a:p>
        </p:txBody>
      </p:sp>
      <p:sp>
        <p:nvSpPr>
          <p:cNvPr id="11" name="Rounded Rectangular Callout 10"/>
          <p:cNvSpPr/>
          <p:nvPr/>
        </p:nvSpPr>
        <p:spPr>
          <a:xfrm>
            <a:off x="9567333" y="2711978"/>
            <a:ext cx="2184400" cy="106680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For scene segmentation</a:t>
            </a:r>
            <a:endParaRPr lang="en-US"/>
          </a:p>
        </p:txBody>
      </p:sp>
      <p:sp>
        <p:nvSpPr>
          <p:cNvPr id="12" name="Rounded Rectangular Callout 11"/>
          <p:cNvSpPr/>
          <p:nvPr/>
        </p:nvSpPr>
        <p:spPr>
          <a:xfrm>
            <a:off x="9567333" y="4103157"/>
            <a:ext cx="2184400" cy="106680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multitask learning</a:t>
            </a:r>
            <a:endParaRPr lang="en-US" dirty="0"/>
          </a:p>
        </p:txBody>
      </p:sp>
      <p:sp>
        <p:nvSpPr>
          <p:cNvPr id="13" name="Rounded Rectangular Callout 12"/>
          <p:cNvSpPr/>
          <p:nvPr/>
        </p:nvSpPr>
        <p:spPr>
          <a:xfrm>
            <a:off x="9567333" y="5494336"/>
            <a:ext cx="2184400" cy="106680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a:t>
            </a:r>
            <a:r>
              <a:rPr lang="en-US" dirty="0" err="1" smtClean="0"/>
              <a:t>autoencoders</a:t>
            </a:r>
            <a:endParaRPr lang="en-US" dirty="0"/>
          </a:p>
        </p:txBody>
      </p:sp>
      <p:sp>
        <p:nvSpPr>
          <p:cNvPr id="14" name="Explosion 1 13"/>
          <p:cNvSpPr/>
          <p:nvPr/>
        </p:nvSpPr>
        <p:spPr>
          <a:xfrm>
            <a:off x="349273" y="2387600"/>
            <a:ext cx="2438399" cy="3276069"/>
          </a:xfrm>
          <a:prstGeom prst="irregularSeal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What do the weights </a:t>
            </a:r>
            <a:r>
              <a:rPr lang="en-US" i="1" dirty="0" smtClean="0"/>
              <a:t>mean</a:t>
            </a:r>
            <a:r>
              <a:rPr lang="en-US" dirty="0" smtClean="0"/>
              <a:t>?</a:t>
            </a:r>
            <a:endParaRPr lang="en-US" dirty="0"/>
          </a:p>
        </p:txBody>
      </p:sp>
    </p:spTree>
    <p:extLst>
      <p:ext uri="{BB962C8B-B14F-4D97-AF65-F5344CB8AC3E}">
        <p14:creationId xmlns:p14="http://schemas.microsoft.com/office/powerpoint/2010/main" val="17447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Biggest Drawback of Deep Learning</a:t>
            </a:r>
            <a:endParaRPr lang="en-US" dirty="0"/>
          </a:p>
        </p:txBody>
      </p:sp>
      <p:sp>
        <p:nvSpPr>
          <p:cNvPr id="5" name="Content Placeholder 4"/>
          <p:cNvSpPr>
            <a:spLocks noGrp="1"/>
          </p:cNvSpPr>
          <p:nvPr>
            <p:ph idx="1"/>
          </p:nvPr>
        </p:nvSpPr>
        <p:spPr>
          <a:xfrm>
            <a:off x="1120000" y="1825625"/>
            <a:ext cx="3921773" cy="4351338"/>
          </a:xfrm>
        </p:spPr>
        <p:txBody>
          <a:bodyPr>
            <a:normAutofit lnSpcReduction="10000"/>
          </a:bodyPr>
          <a:lstStyle/>
          <a:p>
            <a:r>
              <a:rPr lang="en-US" dirty="0" smtClean="0"/>
              <a:t>Interpretability</a:t>
            </a:r>
          </a:p>
          <a:p>
            <a:pPr lvl="1"/>
            <a:r>
              <a:rPr lang="en-US" dirty="0" smtClean="0"/>
              <a:t>Explain what is being learned at layer 47, weight 301</a:t>
            </a:r>
          </a:p>
          <a:p>
            <a:pPr lvl="1"/>
            <a:r>
              <a:rPr lang="en-US" dirty="0" smtClean="0"/>
              <a:t>What is layer 25 learning?</a:t>
            </a:r>
          </a:p>
          <a:p>
            <a:pPr lvl="1"/>
            <a:r>
              <a:rPr lang="en-US" b="1" dirty="0" smtClean="0"/>
              <a:t>What determines the network’s decision-making process for a given input?</a:t>
            </a:r>
            <a:endParaRPr lang="en-US" dirty="0" smtClean="0"/>
          </a:p>
          <a:p>
            <a:r>
              <a:rPr lang="en-US" dirty="0" err="1" smtClean="0"/>
              <a:t>GoogLeNet</a:t>
            </a:r>
            <a:r>
              <a:rPr lang="en-US" dirty="0" smtClean="0"/>
              <a:t> architecture</a:t>
            </a:r>
            <a:endParaRPr lang="en-US" dirty="0"/>
          </a:p>
        </p:txBody>
      </p:sp>
      <p:pic>
        <p:nvPicPr>
          <p:cNvPr id="6" name="Picture 5"/>
          <p:cNvPicPr>
            <a:picLocks noChangeAspect="1"/>
          </p:cNvPicPr>
          <p:nvPr/>
        </p:nvPicPr>
        <p:blipFill>
          <a:blip r:embed="rId2"/>
          <a:stretch>
            <a:fillRect/>
          </a:stretch>
        </p:blipFill>
        <p:spPr>
          <a:xfrm rot="16200000">
            <a:off x="7106236" y="3226009"/>
            <a:ext cx="5267326" cy="155056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773" y="1690688"/>
            <a:ext cx="6527926" cy="4467489"/>
          </a:xfrm>
          <a:prstGeom prst="rect">
            <a:avLst/>
          </a:prstGeom>
        </p:spPr>
      </p:pic>
    </p:spTree>
    <p:extLst>
      <p:ext uri="{BB962C8B-B14F-4D97-AF65-F5344CB8AC3E}">
        <p14:creationId xmlns:p14="http://schemas.microsoft.com/office/powerpoint/2010/main" val="6823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Information-Theoretic Perspective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123" y="1353136"/>
            <a:ext cx="8307754" cy="5352463"/>
          </a:xfrm>
          <a:prstGeom prst="rect">
            <a:avLst/>
          </a:prstGeom>
        </p:spPr>
      </p:pic>
    </p:spTree>
    <p:extLst>
      <p:ext uri="{BB962C8B-B14F-4D97-AF65-F5344CB8AC3E}">
        <p14:creationId xmlns:p14="http://schemas.microsoft.com/office/powerpoint/2010/main" val="1160165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p:sp>
        <p:nvSpPr>
          <p:cNvPr id="3" name="Content Placeholder 2"/>
          <p:cNvSpPr>
            <a:spLocks noGrp="1"/>
          </p:cNvSpPr>
          <p:nvPr>
            <p:ph idx="1"/>
          </p:nvPr>
        </p:nvSpPr>
        <p:spPr>
          <a:xfrm>
            <a:off x="1120000" y="1825625"/>
            <a:ext cx="6627000" cy="4351338"/>
          </a:xfrm>
        </p:spPr>
        <p:txBody>
          <a:bodyPr/>
          <a:lstStyle/>
          <a:p>
            <a:r>
              <a:rPr lang="en-US" dirty="0" smtClean="0"/>
              <a:t>Dr. Claude Shannon</a:t>
            </a:r>
          </a:p>
          <a:p>
            <a:pPr lvl="1"/>
            <a:r>
              <a:rPr lang="en-US" dirty="0" smtClean="0"/>
              <a:t>Outlined in 1948 paper, “A Mathematical Theory of Communication”</a:t>
            </a:r>
          </a:p>
          <a:p>
            <a:pPr lvl="1"/>
            <a:r>
              <a:rPr lang="en-US" dirty="0" smtClean="0"/>
              <a:t>The “Father of Information Theory”</a:t>
            </a:r>
          </a:p>
          <a:p>
            <a:r>
              <a:rPr lang="en-US" i="1" dirty="0" smtClean="0"/>
              <a:t>Information</a:t>
            </a:r>
            <a:r>
              <a:rPr lang="en-US" dirty="0" smtClean="0"/>
              <a:t>: set of possible messages</a:t>
            </a:r>
          </a:p>
          <a:p>
            <a:pPr lvl="1"/>
            <a:r>
              <a:rPr lang="en-US" dirty="0" smtClean="0"/>
              <a:t>Sent over a noisy channel</a:t>
            </a:r>
          </a:p>
          <a:p>
            <a:pPr lvl="1"/>
            <a:r>
              <a:rPr lang="en-US" dirty="0" smtClean="0"/>
              <a:t>Receiver reconstructs messages with low probability of error</a:t>
            </a:r>
          </a:p>
          <a:p>
            <a:r>
              <a:rPr lang="en-US" b="1" dirty="0" smtClean="0"/>
              <a:t>Revolutionized digital communication via compression</a:t>
            </a:r>
          </a:p>
        </p:txBody>
      </p:sp>
      <p:pic>
        <p:nvPicPr>
          <p:cNvPr id="4" name="Picture 3"/>
          <p:cNvPicPr>
            <a:picLocks noChangeAspect="1"/>
          </p:cNvPicPr>
          <p:nvPr/>
        </p:nvPicPr>
        <p:blipFill>
          <a:blip r:embed="rId2"/>
          <a:stretch>
            <a:fillRect/>
          </a:stretch>
        </p:blipFill>
        <p:spPr>
          <a:xfrm>
            <a:off x="7747000" y="1096963"/>
            <a:ext cx="3606800" cy="5080000"/>
          </a:xfrm>
          <a:prstGeom prst="rect">
            <a:avLst/>
          </a:prstGeom>
        </p:spPr>
      </p:pic>
    </p:spTree>
    <p:extLst>
      <p:ext uri="{BB962C8B-B14F-4D97-AF65-F5344CB8AC3E}">
        <p14:creationId xmlns:p14="http://schemas.microsoft.com/office/powerpoint/2010/main" val="99265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p:sp>
        <p:nvSpPr>
          <p:cNvPr id="3" name="Content Placeholder 2"/>
          <p:cNvSpPr>
            <a:spLocks noGrp="1"/>
          </p:cNvSpPr>
          <p:nvPr>
            <p:ph idx="1"/>
          </p:nvPr>
        </p:nvSpPr>
        <p:spPr/>
        <p:txBody>
          <a:bodyPr/>
          <a:lstStyle/>
          <a:p>
            <a:r>
              <a:rPr lang="en-US" dirty="0" smtClean="0"/>
              <a:t>Communication</a:t>
            </a:r>
          </a:p>
          <a:p>
            <a:r>
              <a:rPr lang="en-US" dirty="0" smtClean="0"/>
              <a:t>Information retrieval</a:t>
            </a:r>
          </a:p>
          <a:p>
            <a:r>
              <a:rPr lang="en-US" dirty="0" smtClean="0"/>
              <a:t>Intelligence gathering</a:t>
            </a:r>
          </a:p>
          <a:p>
            <a:r>
              <a:rPr lang="en-US" dirty="0" smtClean="0"/>
              <a:t>Signal processing</a:t>
            </a:r>
          </a:p>
          <a:p>
            <a:r>
              <a:rPr lang="en-US" dirty="0" smtClean="0"/>
              <a:t>Gambling</a:t>
            </a:r>
          </a:p>
          <a:p>
            <a:r>
              <a:rPr lang="en-US" dirty="0" smtClean="0"/>
              <a:t>Statistics</a:t>
            </a:r>
          </a:p>
          <a:p>
            <a:r>
              <a:rPr lang="en-US" dirty="0" smtClean="0"/>
              <a:t>Cryptography</a:t>
            </a:r>
          </a:p>
          <a:p>
            <a:r>
              <a:rPr lang="en-US" dirty="0" smtClean="0"/>
              <a:t>Music composition</a:t>
            </a:r>
          </a:p>
        </p:txBody>
      </p:sp>
    </p:spTree>
    <p:extLst>
      <p:ext uri="{BB962C8B-B14F-4D97-AF65-F5344CB8AC3E}">
        <p14:creationId xmlns:p14="http://schemas.microsoft.com/office/powerpoint/2010/main" val="78593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3500"/>
                            </p:stCondLst>
                            <p:childTnLst>
                              <p:par>
                                <p:cTn id="17" presetID="10" presetClass="entr" presetSubtype="0" fill="hold" grpId="0"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5000"/>
                            </p:stCondLst>
                            <p:childTnLst>
                              <p:par>
                                <p:cTn id="21" presetID="10" presetClass="entr" presetSubtype="0" fill="hold" grpId="0"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6500"/>
                            </p:stCondLst>
                            <p:childTnLst>
                              <p:par>
                                <p:cTn id="25" presetID="10" presetClass="entr" presetSubtype="0" fill="hold" grpId="0"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8000"/>
                            </p:stCondLst>
                            <p:childTnLst>
                              <p:par>
                                <p:cTn id="29" presetID="10" presetClass="entr" presetSubtype="0" fill="hold" grpId="0" nodeType="afterEffect">
                                  <p:stCondLst>
                                    <p:cond delay="100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9500"/>
                            </p:stCondLst>
                            <p:childTnLst>
                              <p:par>
                                <p:cTn id="33" presetID="10" presetClass="entr" presetSubtype="0" fill="hold" grpId="0" nodeType="afterEffect">
                                  <p:stCondLst>
                                    <p:cond delay="100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p:sp>
        <p:nvSpPr>
          <p:cNvPr id="3" name="Content Placeholder 2"/>
          <p:cNvSpPr>
            <a:spLocks noGrp="1"/>
          </p:cNvSpPr>
          <p:nvPr>
            <p:ph idx="1"/>
          </p:nvPr>
        </p:nvSpPr>
        <p:spPr/>
        <p:txBody>
          <a:bodyPr/>
          <a:lstStyle/>
          <a:p>
            <a:r>
              <a:rPr lang="en-US" dirty="0" smtClean="0"/>
              <a:t>Basic unit of information is the </a:t>
            </a:r>
            <a:r>
              <a:rPr lang="en-US" i="1" dirty="0" smtClean="0"/>
              <a:t>bit</a:t>
            </a:r>
            <a:endParaRPr lang="en-US" dirty="0" smtClean="0"/>
          </a:p>
          <a:p>
            <a:pPr lvl="1"/>
            <a:r>
              <a:rPr lang="en-US" dirty="0" smtClean="0"/>
              <a:t>Not </a:t>
            </a:r>
            <a:r>
              <a:rPr lang="en-US" i="1" dirty="0" smtClean="0"/>
              <a:t>necessarily </a:t>
            </a:r>
            <a:r>
              <a:rPr lang="en-US" dirty="0" smtClean="0"/>
              <a:t>1s and 0s, but often takes that incarnation in practice</a:t>
            </a:r>
          </a:p>
          <a:p>
            <a:r>
              <a:rPr lang="en-US" i="1" dirty="0" smtClean="0"/>
              <a:t>Entropy</a:t>
            </a:r>
            <a:endParaRPr lang="en-US" dirty="0" smtClean="0"/>
          </a:p>
          <a:p>
            <a:pPr lvl="1"/>
            <a:r>
              <a:rPr lang="en-US" dirty="0" smtClean="0"/>
              <a:t>Units of bits per symbol</a:t>
            </a:r>
          </a:p>
          <a:p>
            <a:pPr lvl="1"/>
            <a:r>
              <a:rPr lang="en-US" dirty="0" smtClean="0"/>
              <a:t>Quantifies </a:t>
            </a:r>
            <a:r>
              <a:rPr lang="en-US" i="1" dirty="0" smtClean="0"/>
              <a:t>uncertainty</a:t>
            </a:r>
            <a:r>
              <a:rPr lang="en-US" dirty="0" smtClean="0"/>
              <a:t> in [discrete] random variable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600" y="4001294"/>
            <a:ext cx="4114800" cy="990600"/>
          </a:xfrm>
          <a:prstGeom prst="rect">
            <a:avLst/>
          </a:prstGeom>
        </p:spPr>
      </p:pic>
    </p:spTree>
    <p:extLst>
      <p:ext uri="{BB962C8B-B14F-4D97-AF65-F5344CB8AC3E}">
        <p14:creationId xmlns:p14="http://schemas.microsoft.com/office/powerpoint/2010/main" val="15831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7784</TotalTime>
  <Words>1657</Words>
  <Application>Microsoft Macintosh PowerPoint</Application>
  <PresentationFormat>Widescreen</PresentationFormat>
  <Paragraphs>195</Paragraphs>
  <Slides>31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Corbel</vt:lpstr>
      <vt:lpstr>Mangal</vt:lpstr>
      <vt:lpstr>Arial</vt:lpstr>
      <vt:lpstr>Depth</vt:lpstr>
      <vt:lpstr>Information Theory</vt:lpstr>
      <vt:lpstr>PowerPoint Presentation</vt:lpstr>
      <vt:lpstr>PowerPoint Presentation</vt:lpstr>
      <vt:lpstr>Explain Your Deep Network</vt:lpstr>
      <vt:lpstr>Biggest Drawback of Deep Learning</vt:lpstr>
      <vt:lpstr>Information-Theoretic Perspective</vt:lpstr>
      <vt:lpstr>Information Theory</vt:lpstr>
      <vt:lpstr>Information Theory</vt:lpstr>
      <vt:lpstr>Information Theory</vt:lpstr>
      <vt:lpstr>Entropy</vt:lpstr>
      <vt:lpstr>Entropy</vt:lpstr>
      <vt:lpstr>Joint Entropy</vt:lpstr>
      <vt:lpstr>Conditional Entropy</vt:lpstr>
      <vt:lpstr>Mutual Information</vt:lpstr>
      <vt:lpstr>Mutual Information</vt:lpstr>
      <vt:lpstr>Mutual Information</vt:lpstr>
      <vt:lpstr>What does this have to do with deep learning?</vt:lpstr>
      <vt:lpstr>Notation</vt:lpstr>
      <vt:lpstr>Markov Chains + Mutual Information</vt:lpstr>
      <vt:lpstr>The Information Plane</vt:lpstr>
      <vt:lpstr>The Information Plane</vt:lpstr>
      <vt:lpstr>Dual Phases of Training</vt:lpstr>
      <vt:lpstr>Dual Phases of Training</vt:lpstr>
      <vt:lpstr>Training Data</vt:lpstr>
      <vt:lpstr>Key Insights</vt:lpstr>
      <vt:lpstr>Key Insights</vt:lpstr>
      <vt:lpstr>Key Insights</vt:lpstr>
      <vt:lpstr>Key Insights</vt:lpstr>
      <vt:lpstr>Conclusions</vt:lpstr>
      <vt:lpstr>Course Details</vt:lpstr>
      <vt:lpstr>References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Dictionary Learning</dc:title>
  <dc:creator>Shannon Quinn</dc:creator>
  <cp:lastModifiedBy>Shannon Quinn</cp:lastModifiedBy>
  <cp:revision>212</cp:revision>
  <dcterms:created xsi:type="dcterms:W3CDTF">2017-09-09T20:28:18Z</dcterms:created>
  <dcterms:modified xsi:type="dcterms:W3CDTF">2017-11-02T13:43:58Z</dcterms:modified>
</cp:coreProperties>
</file>